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3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307" r:id="rId11"/>
    <p:sldId id="318" r:id="rId12"/>
    <p:sldId id="308" r:id="rId13"/>
    <p:sldId id="309" r:id="rId14"/>
    <p:sldId id="315" r:id="rId15"/>
    <p:sldId id="316" r:id="rId16"/>
    <p:sldId id="317" r:id="rId17"/>
    <p:sldId id="310" r:id="rId18"/>
    <p:sldId id="319" r:id="rId19"/>
    <p:sldId id="311" r:id="rId20"/>
    <p:sldId id="312" r:id="rId21"/>
    <p:sldId id="313" r:id="rId22"/>
    <p:sldId id="314" r:id="rId23"/>
    <p:sldId id="266" r:id="rId24"/>
    <p:sldId id="320" r:id="rId25"/>
    <p:sldId id="267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>
        <p:scale>
          <a:sx n="125" d="100"/>
          <a:sy n="125" d="100"/>
        </p:scale>
        <p:origin x="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customXml" Target="../customXml/item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en-US" b="1" dirty="0"/>
              <a:t>Specificity</a:t>
            </a:r>
            <a:r>
              <a:rPr lang="en-US" dirty="0"/>
              <a:t> </a:t>
            </a:r>
            <a:r>
              <a:rPr lang="en-US" b="1" dirty="0" smtClean="0"/>
              <a:t>Deep </a:t>
            </a:r>
            <a:r>
              <a:rPr lang="en-US" b="1" dirty="0"/>
              <a:t>learning in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Time </a:t>
            </a:r>
            <a:r>
              <a:rPr lang="en-US" b="1" dirty="0"/>
              <a:t>Series Analysis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E6ACEE-330D-41E3-B6ED-241B20D52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906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Specificity </a:t>
            </a:r>
            <a:r>
              <a:rPr lang="en-US" dirty="0"/>
              <a:t>of deep learning methods among other machine learning methods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 </a:t>
            </a:r>
            <a:r>
              <a:rPr lang="en-US" dirty="0"/>
              <a:t>overview of the features of training deep neural networks in applications to time series analysis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Review </a:t>
            </a:r>
            <a:r>
              <a:rPr lang="en-US" dirty="0"/>
              <a:t>of the prospects and current state of some architectures of fully connected neural networks</a:t>
            </a:r>
            <a:r>
              <a:rPr lang="en-US" dirty="0" smtClean="0"/>
              <a:t>;</a:t>
            </a:r>
          </a:p>
          <a:p>
            <a:r>
              <a:rPr lang="en-US" dirty="0" smtClean="0"/>
              <a:t>Review </a:t>
            </a:r>
            <a:r>
              <a:rPr lang="en-US" dirty="0"/>
              <a:t>of the prospects and current state of some architectures of recurrent neural networks and their use in time series analysis</a:t>
            </a:r>
            <a:r>
              <a:rPr lang="en-US" dirty="0" smtClean="0"/>
              <a:t>;</a:t>
            </a:r>
          </a:p>
          <a:p>
            <a:r>
              <a:rPr lang="en-US" dirty="0" smtClean="0"/>
              <a:t>One-dimensional </a:t>
            </a:r>
            <a:r>
              <a:rPr lang="en-US" dirty="0"/>
              <a:t>convolutional neural networks and their use in time series analysis</a:t>
            </a:r>
            <a:r>
              <a:rPr lang="en-US" dirty="0" smtClean="0"/>
              <a:t>;</a:t>
            </a:r>
          </a:p>
          <a:p>
            <a:r>
              <a:rPr lang="en-US" dirty="0" smtClean="0"/>
              <a:t>The </a:t>
            </a:r>
            <a:r>
              <a:rPr lang="en-US" dirty="0"/>
              <a:t>attention mechanism and its use in neural network architects for time series analysis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networks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neural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networks</a:t>
            </a:r>
            <a:r>
              <a:rPr lang="ru-RU" altLang="ru-RU" sz="2000" b="1" dirty="0">
                <a:solidFill>
                  <a:srgbClr val="000000"/>
                </a:solidFill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</a:rPr>
              <a:t>RNNs</a:t>
            </a:r>
            <a:r>
              <a:rPr lang="ru-RU" altLang="ru-RU" sz="2000" b="1" dirty="0">
                <a:solidFill>
                  <a:srgbClr val="000000"/>
                </a:solidFill>
              </a:rPr>
              <a:t>)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historically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modeling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strong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results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variety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tasks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traditional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application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RNN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natural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language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However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years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many</a:t>
            </a:r>
            <a:r>
              <a:rPr lang="ru-RU" altLang="ru-RU" sz="2000" dirty="0">
                <a:solidFill>
                  <a:srgbClr val="000000"/>
                </a:solidFill>
              </a:rPr>
              <a:t> RNN-</a:t>
            </a:r>
            <a:r>
              <a:rPr lang="ru-RU" altLang="ru-RU" sz="2000" dirty="0" err="1">
                <a:solidFill>
                  <a:srgbClr val="000000"/>
                </a:solidFill>
              </a:rPr>
              <a:t>based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architectures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developed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temporal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applications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mentioned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above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popularity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due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RNN </a:t>
            </a:r>
            <a:r>
              <a:rPr lang="ru-RU" altLang="ru-RU" sz="2000" dirty="0" err="1">
                <a:solidFill>
                  <a:srgbClr val="000000"/>
                </a:solidFill>
              </a:rPr>
              <a:t>cells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contain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internal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memory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acts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compact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summary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information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Example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RNN </a:t>
            </a:r>
            <a:r>
              <a:rPr lang="ru-RU" altLang="ru-RU" sz="2000" dirty="0" err="1">
                <a:solidFill>
                  <a:srgbClr val="000000"/>
                </a:solidFill>
              </a:rPr>
              <a:t>work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many-to-one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problem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three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1 </a:t>
            </a:r>
            <a:r>
              <a:rPr lang="ru-RU" altLang="ru-RU" sz="2000" dirty="0" err="1">
                <a:solidFill>
                  <a:srgbClr val="000000"/>
                </a:solidFill>
              </a:rPr>
              <a:t>out-put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en-US" altLang="ru-RU" sz="2000" dirty="0" smtClean="0">
                <a:solidFill>
                  <a:srgbClr val="000000"/>
                </a:solidFill>
              </a:rPr>
              <a:t>s</a:t>
            </a:r>
            <a:endParaRPr lang="ru-RU" altLang="ru-RU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4400" dirty="0">
                <a:latin typeface="Arial" panose="020B0604020202020204" pitchFamily="34" charset="0"/>
              </a:rPr>
              <a:t/>
            </a:r>
            <a:br>
              <a:rPr lang="ru-RU" altLang="ru-RU" sz="4400" dirty="0">
                <a:latin typeface="Arial" panose="020B0604020202020204" pitchFamily="34" charset="0"/>
              </a:rPr>
            </a:br>
            <a:endParaRPr lang="ru-RU" altLang="ru-RU" sz="44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515" y="3624588"/>
            <a:ext cx="4313405" cy="28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smtClean="0"/>
              <a:t>RNN/Vanilla </a:t>
            </a:r>
            <a:r>
              <a:rPr lang="en-US" dirty="0" smtClean="0"/>
              <a:t>RNN/ Jordan RNN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2050" name="Picture 2" descr="https://stanford.edu/~shervine/teaching/cs-230/illustrations/description-block-rnn-ltr.png?74e25518f882f8758439bcb3637715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63" y="1957497"/>
            <a:ext cx="4838971" cy="241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7615"/>
            <a:ext cx="4162425" cy="809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5943"/>
            <a:ext cx="4029075" cy="819150"/>
          </a:xfrm>
          <a:prstGeom prst="rect">
            <a:avLst/>
          </a:prstGeom>
        </p:spPr>
      </p:pic>
      <p:pic>
        <p:nvPicPr>
          <p:cNvPr id="2061" name="Picture 13" descr="Illustration of the vanilla recurrent neural network. | Download Scientific 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508855"/>
            <a:ext cx="4298113" cy="18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en-US" b="1" dirty="0"/>
              <a:t>Recurrent neural networks</a:t>
            </a:r>
            <a:endParaRPr lang="ru-RU" b="1" dirty="0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453149" y="4736659"/>
            <a:ext cx="10515600" cy="626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Also could be other forms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905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</a:t>
            </a:r>
            <a:r>
              <a:rPr lang="en-US" b="1" dirty="0" smtClean="0"/>
              <a:t>networks. 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one of the </a:t>
            </a:r>
            <a:r>
              <a:rPr lang="en-US" sz="2000" b="1" dirty="0"/>
              <a:t>main problem of simple RNN (vanilla RNN)</a:t>
            </a:r>
            <a:r>
              <a:rPr lang="en-US" sz="2000" dirty="0"/>
              <a:t> is the </a:t>
            </a:r>
            <a:r>
              <a:rPr lang="en-US" sz="2000" b="1" dirty="0"/>
              <a:t>weights (or gradient) explosion and vanishing</a:t>
            </a:r>
            <a:r>
              <a:rPr lang="en-US" sz="2000" dirty="0" smtClean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when </a:t>
            </a:r>
            <a:r>
              <a:rPr lang="en-US" sz="2000" dirty="0"/>
              <a:t>long sequence is under processing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Thus </a:t>
            </a:r>
            <a:r>
              <a:rPr lang="en-US" sz="2000" dirty="0"/>
              <a:t>only some part of the series can be processed as input of RNN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The </a:t>
            </a:r>
            <a:r>
              <a:rPr lang="en-US" sz="2000" b="1" dirty="0"/>
              <a:t>solutions of this simple RNN problem</a:t>
            </a:r>
            <a:r>
              <a:rPr lang="en-US" sz="2000" dirty="0"/>
              <a:t> </a:t>
            </a:r>
            <a:r>
              <a:rPr lang="en-US" sz="2000" dirty="0" err="1"/>
              <a:t>are:truncation</a:t>
            </a:r>
            <a:r>
              <a:rPr lang="en-US" sz="2000" dirty="0"/>
              <a:t> of the input size (truncated back propagation).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bi-directional learning (if it possible).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dilated temporal learning.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using of advanced recurrent networks (LSTM, GRU and other).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regularization of learning (dropout, bath-norm, L1,L2 </a:t>
            </a:r>
            <a:r>
              <a:rPr lang="en-US" sz="2000" dirty="0" err="1"/>
              <a:t>reg</a:t>
            </a:r>
            <a:r>
              <a:rPr lang="en-US" sz="2000" dirty="0"/>
              <a:t>, gradient (or it norm) restrictions, self-normalization activation-functions and </a:t>
            </a:r>
            <a:r>
              <a:rPr lang="en-US" sz="2000" dirty="0" err="1"/>
              <a:t>e.t.c</a:t>
            </a:r>
            <a:r>
              <a:rPr lang="en-US" sz="2000" dirty="0"/>
              <a:t>.).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4731" y="4226722"/>
            <a:ext cx="424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truncated back-propagation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2" y="4631831"/>
            <a:ext cx="5467350" cy="1914525"/>
          </a:xfrm>
          <a:prstGeom prst="rect">
            <a:avLst/>
          </a:prstGeom>
        </p:spPr>
      </p:pic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0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networks. Examples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Example </a:t>
            </a:r>
            <a:r>
              <a:rPr lang="en-US" sz="2000" dirty="0"/>
              <a:t>of dilated temporal RNN learning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122956"/>
            <a:ext cx="7502881" cy="2980770"/>
          </a:xfrm>
          <a:prstGeom prst="rect">
            <a:avLst/>
          </a:prstGeom>
        </p:spPr>
      </p:pic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6569814" y="4123565"/>
            <a:ext cx="3501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bi-direction learning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88" y="4304345"/>
            <a:ext cx="6185787" cy="2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2553294"/>
            <a:ext cx="3944382" cy="24431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</a:t>
            </a:r>
            <a:r>
              <a:rPr lang="en-US" b="1" dirty="0" smtClean="0"/>
              <a:t>networks</a:t>
            </a:r>
            <a:r>
              <a:rPr lang="en-US" b="1" dirty="0"/>
              <a:t>. Examples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32251" y="1199951"/>
            <a:ext cx="10833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Long Short-Term Memory networks (LSTMs) </a:t>
            </a:r>
            <a:r>
              <a:rPr lang="en-US" dirty="0">
                <a:solidFill>
                  <a:srgbClr val="000000"/>
                </a:solidFill>
              </a:rPr>
              <a:t>were developed to address the RNN long-memory limitations. This is achieved through the use of a cell state which stores separate long and short term information, modulated through a series of gates.</a:t>
            </a:r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211" y="2400894"/>
            <a:ext cx="6867525" cy="2504627"/>
          </a:xfrm>
          <a:prstGeom prst="rect">
            <a:avLst/>
          </a:prstGeom>
        </p:spPr>
      </p:pic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5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networks. Examples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Example </a:t>
            </a:r>
            <a:r>
              <a:rPr lang="en-US" sz="2000" dirty="0"/>
              <a:t>of dilated temporal RNN learning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98" y="3063123"/>
            <a:ext cx="9476153" cy="3064211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2339389" y="1891073"/>
            <a:ext cx="7697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 </a:t>
            </a:r>
            <a:r>
              <a:rPr lang="en-US" b="1" dirty="0">
                <a:solidFill>
                  <a:srgbClr val="000000"/>
                </a:solidFill>
              </a:rPr>
              <a:t>Gated Recurrent Unit (GRU)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Cell </a:t>
            </a:r>
            <a:r>
              <a:rPr lang="en-US" dirty="0">
                <a:solidFill>
                  <a:srgbClr val="000000"/>
                </a:solidFill>
              </a:rPr>
              <a:t>can be considered as alternative for LSTM </a:t>
            </a:r>
            <a:r>
              <a:rPr lang="en-US" dirty="0" smtClean="0">
                <a:solidFill>
                  <a:srgbClr val="000000"/>
                </a:solidFill>
              </a:rPr>
              <a:t>one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273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networks. Examples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Main problem is to hard to train deep Recurrent network.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Than more layers you have than more probability of the overfitting you have too.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Deep RNN (left) unrolled through time (right) [2]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967060"/>
            <a:ext cx="80962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3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/>
            <a:r>
              <a:rPr lang="en-US" sz="4000" b="1" dirty="0"/>
              <a:t>RNN. </a:t>
            </a:r>
            <a:r>
              <a:rPr lang="ru-RU" altLang="ru-RU" sz="4000" b="1" dirty="0" err="1"/>
              <a:t>Autoregression</a:t>
            </a:r>
            <a:r>
              <a:rPr lang="ru-RU" altLang="ru-RU" sz="4000" b="1" dirty="0"/>
              <a:t> </a:t>
            </a:r>
            <a:r>
              <a:rPr lang="ru-RU" altLang="ru-RU" sz="4000" b="1" dirty="0" err="1"/>
              <a:t>recurrent</a:t>
            </a:r>
            <a:r>
              <a:rPr lang="ru-RU" altLang="ru-RU" sz="4000" b="1" dirty="0"/>
              <a:t> </a:t>
            </a:r>
            <a:r>
              <a:rPr lang="ru-RU" altLang="ru-RU" sz="4000" b="1" dirty="0" err="1" smtClean="0"/>
              <a:t>learning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 smtClean="0">
                <a:solidFill>
                  <a:srgbClr val="000000"/>
                </a:solidFill>
              </a:rPr>
              <a:t>Iterative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development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naive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idea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designed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application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The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main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idea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the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iterative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auto-regression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principle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network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framework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differ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tradition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direct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Iterative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forward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note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also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passed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validate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network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previous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predictions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addition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Multi-</a:t>
            </a:r>
            <a:r>
              <a:rPr lang="ru-RU" altLang="ru-RU" sz="2000" dirty="0" err="1">
                <a:solidFill>
                  <a:srgbClr val="000000"/>
                </a:solidFill>
              </a:rPr>
              <a:t>horizon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recursively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feeding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samples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target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one-step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into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future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repeating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inference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procedure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/>
              <a:t>Note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/>
              <a:t>The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direct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approach</a:t>
            </a:r>
            <a:r>
              <a:rPr lang="ru-RU" altLang="ru-RU" sz="2000" dirty="0"/>
              <a:t> (</a:t>
            </a:r>
            <a:r>
              <a:rPr lang="ru-RU" altLang="ru-RU" sz="2000" dirty="0" err="1"/>
              <a:t>traditional</a:t>
            </a:r>
            <a:r>
              <a:rPr lang="ru-RU" altLang="ru-RU" sz="2000" dirty="0"/>
              <a:t>)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typically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sequence-to-sequence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architectures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using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encoder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summarise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past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information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i.e</a:t>
            </a:r>
            <a:r>
              <a:rPr lang="ru-RU" altLang="ru-RU" sz="2000" dirty="0"/>
              <a:t>. </a:t>
            </a:r>
            <a:r>
              <a:rPr lang="ru-RU" altLang="ru-RU" sz="2000" dirty="0" err="1"/>
              <a:t>targets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observed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priori</a:t>
            </a:r>
            <a:r>
              <a:rPr lang="ru-RU" altLang="ru-RU" sz="2000" dirty="0"/>
              <a:t> </a:t>
            </a:r>
            <a:r>
              <a:rPr lang="ru-RU" altLang="ru-RU" sz="2000" dirty="0" err="1"/>
              <a:t>known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inputs</a:t>
            </a:r>
            <a:r>
              <a:rPr lang="ru-RU" altLang="ru-RU" sz="2000" dirty="0"/>
              <a:t>),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combine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with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known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future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inputs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drawback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direct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approach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 </a:t>
            </a:r>
            <a:r>
              <a:rPr lang="ru-RU" altLang="ru-RU" sz="2000" u="sng" dirty="0" err="1"/>
              <a:t>while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avoiding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the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need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for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recursion</a:t>
            </a:r>
            <a:r>
              <a:rPr lang="ru-RU" altLang="ru-RU" sz="2000" u="sng" dirty="0"/>
              <a:t>, </a:t>
            </a:r>
            <a:r>
              <a:rPr lang="ru-RU" altLang="ru-RU" sz="2000" u="sng" dirty="0" err="1"/>
              <a:t>direct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methods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require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the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specification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of</a:t>
            </a:r>
            <a:r>
              <a:rPr lang="ru-RU" altLang="ru-RU" sz="2000" u="sng" dirty="0"/>
              <a:t> a </a:t>
            </a:r>
            <a:r>
              <a:rPr lang="ru-RU" altLang="ru-RU" sz="2000" u="sng" dirty="0" err="1"/>
              <a:t>maximum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forecast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horizon</a:t>
            </a:r>
            <a:r>
              <a:rPr lang="ru-RU" altLang="ru-RU" sz="2000" u="sng" dirty="0"/>
              <a:t>, </a:t>
            </a:r>
            <a:r>
              <a:rPr lang="ru-RU" altLang="ru-RU" sz="2000" u="sng" dirty="0" err="1"/>
              <a:t>with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predictions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made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only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at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predefined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discrete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intervals</a:t>
            </a:r>
            <a:r>
              <a:rPr lang="ru-RU" altLang="ru-RU" sz="2000" u="sng" dirty="0"/>
              <a:t>.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b="48945"/>
          <a:stretch/>
        </p:blipFill>
        <p:spPr>
          <a:xfrm>
            <a:off x="1069975" y="4839775"/>
            <a:ext cx="4039140" cy="17705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t="52746"/>
          <a:stretch/>
        </p:blipFill>
        <p:spPr>
          <a:xfrm>
            <a:off x="6401381" y="4839775"/>
            <a:ext cx="4028493" cy="16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  <a:endParaRPr lang="en-US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5911269" cy="6140153"/>
          </a:xfrm>
        </p:spPr>
        <p:txBody>
          <a:bodyPr>
            <a:noAutofit/>
          </a:bodyPr>
          <a:lstStyle/>
          <a:p>
            <a:pPr lvl="0"/>
            <a:r>
              <a:rPr lang="en-US" sz="2000" dirty="0" smtClean="0"/>
              <a:t>Probability learning.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From </a:t>
            </a:r>
            <a:r>
              <a:rPr lang="en-US" sz="2000" dirty="0" err="1"/>
              <a:t>ht</a:t>
            </a:r>
            <a:r>
              <a:rPr lang="en-US" sz="2000" dirty="0"/>
              <a:t>, using two fully connected layers, μ is estimated and a Gaussian distribution is created with these </a:t>
            </a:r>
            <a:r>
              <a:rPr lang="en-US" sz="2000" dirty="0" smtClean="0"/>
              <a:t>parameters</a:t>
            </a:r>
          </a:p>
          <a:p>
            <a:pPr lvl="0"/>
            <a:r>
              <a:rPr lang="en-US" sz="2000" dirty="0" smtClean="0"/>
              <a:t>A </a:t>
            </a:r>
            <a:r>
              <a:rPr lang="en-US" sz="2000" dirty="0"/>
              <a:t>sample is taken from the created distribution</a:t>
            </a:r>
            <a:r>
              <a:rPr lang="en-US" sz="2000" dirty="0" smtClean="0"/>
              <a:t>.</a:t>
            </a:r>
          </a:p>
          <a:p>
            <a:pPr lvl="0"/>
            <a:r>
              <a:rPr lang="en-US" sz="2000" dirty="0" smtClean="0"/>
              <a:t>At </a:t>
            </a:r>
            <a:r>
              <a:rPr lang="en-US" sz="2000" dirty="0"/>
              <a:t>the training stage, the model checks how close this sample is to the real observation.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https://miro.medium.com/v2/resize:fit:852/0*RpUovvN5BT2_sbMF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124" y="2786685"/>
            <a:ext cx="4835019" cy="367999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124" y="1164488"/>
            <a:ext cx="4486825" cy="12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Deep AR network is the most famous implementation of the </a:t>
            </a:r>
            <a:r>
              <a:rPr lang="en-US" sz="2000" u="sng" dirty="0"/>
              <a:t>iterative learning in combination with </a:t>
            </a:r>
            <a:r>
              <a:rPr lang="en-US" sz="2000" u="sng" dirty="0" err="1"/>
              <a:t>lstm</a:t>
            </a:r>
            <a:r>
              <a:rPr lang="en-US" sz="2000" u="sng" dirty="0"/>
              <a:t> cells and so-called </a:t>
            </a:r>
            <a:r>
              <a:rPr lang="en-US" sz="2000" b="1" u="sng" dirty="0"/>
              <a:t>probabilistic supervised learning.</a:t>
            </a:r>
            <a:endParaRPr lang="en-US" sz="2000" dirty="0"/>
          </a:p>
          <a:p>
            <a:r>
              <a:rPr lang="en-US" sz="2000" dirty="0"/>
              <a:t>Official Deep AR architecture representation on training stage(left) and test stages (right</a:t>
            </a:r>
            <a:r>
              <a:rPr lang="en-US" sz="2000" dirty="0" smtClean="0"/>
              <a:t>).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r="50098"/>
          <a:stretch/>
        </p:blipFill>
        <p:spPr>
          <a:xfrm>
            <a:off x="45661" y="2071321"/>
            <a:ext cx="2921753" cy="1585741"/>
          </a:xfrm>
          <a:prstGeom prst="rect">
            <a:avLst/>
          </a:prstGeom>
        </p:spPr>
      </p:pic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52" y="1763891"/>
            <a:ext cx="9004590" cy="493894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2"/>
          <a:srcRect l="50607"/>
          <a:stretch/>
        </p:blipFill>
        <p:spPr>
          <a:xfrm>
            <a:off x="92365" y="3907342"/>
            <a:ext cx="2768487" cy="15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5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019" y="365126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Traditional Machine </a:t>
            </a:r>
            <a:r>
              <a:rPr lang="en-US" b="1" dirty="0" smtClean="0"/>
              <a:t>Learning vs deep neural </a:t>
            </a:r>
            <a:r>
              <a:rPr lang="en-US" b="1" dirty="0"/>
              <a:t>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905854"/>
            <a:ext cx="11374451" cy="5460763"/>
          </a:xfrm>
        </p:spPr>
        <p:txBody>
          <a:bodyPr>
            <a:normAutofit/>
          </a:bodyPr>
          <a:lstStyle/>
          <a:p>
            <a:r>
              <a:rPr lang="en-US" sz="2000" b="1" dirty="0"/>
              <a:t>Disadvantaged of Traditional Machine </a:t>
            </a:r>
            <a:r>
              <a:rPr lang="en-US" sz="2000" b="1" dirty="0" smtClean="0"/>
              <a:t>Learning</a:t>
            </a:r>
          </a:p>
          <a:p>
            <a:pPr lvl="1"/>
            <a:r>
              <a:rPr lang="en-US" sz="2000" dirty="0" smtClean="0"/>
              <a:t>Outliers </a:t>
            </a:r>
            <a:r>
              <a:rPr lang="en-US" sz="2000" dirty="0"/>
              <a:t>and Missing values can dramatically affect the performance of the models.</a:t>
            </a:r>
          </a:p>
          <a:p>
            <a:pPr lvl="1"/>
            <a:r>
              <a:rPr lang="en-US" sz="2000" dirty="0"/>
              <a:t>Classical ML are not able to recognize complex patterns in the data.</a:t>
            </a:r>
          </a:p>
          <a:p>
            <a:pPr lvl="1"/>
            <a:r>
              <a:rPr lang="en-US" sz="2000" dirty="0"/>
              <a:t>Classical ML usually work well only in few-steps forecasts, not in long term forecast.</a:t>
            </a:r>
          </a:p>
          <a:p>
            <a:pPr lvl="1"/>
            <a:r>
              <a:rPr lang="en-US" sz="2000" dirty="0"/>
              <a:t>Base-line </a:t>
            </a:r>
            <a:r>
              <a:rPr lang="en-US" sz="2000" dirty="0" smtClean="0"/>
              <a:t>ensemble</a:t>
            </a:r>
            <a:r>
              <a:rPr lang="en-US" sz="2000" dirty="0"/>
              <a:t>s</a:t>
            </a:r>
            <a:r>
              <a:rPr lang="en-US" sz="2000" dirty="0" smtClean="0"/>
              <a:t> </a:t>
            </a:r>
            <a:r>
              <a:rPr lang="en-US" sz="2000" dirty="0"/>
              <a:t>of </a:t>
            </a:r>
            <a:r>
              <a:rPr lang="en-US" sz="2000" dirty="0" smtClean="0"/>
              <a:t>ML methods </a:t>
            </a:r>
            <a:r>
              <a:rPr lang="en-US" sz="2000" dirty="0"/>
              <a:t>have comparable to neural-network time of learning.</a:t>
            </a:r>
          </a:p>
          <a:p>
            <a:r>
              <a:rPr lang="en-US" sz="2000" b="1" dirty="0" smtClean="0"/>
              <a:t>Advantages </a:t>
            </a:r>
            <a:r>
              <a:rPr lang="en-US" sz="2000" b="1" dirty="0"/>
              <a:t>of the neural network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ability </a:t>
            </a:r>
            <a:r>
              <a:rPr lang="en-US" sz="2000" dirty="0"/>
              <a:t>to approximate arbitrary nonlinear functions;</a:t>
            </a:r>
          </a:p>
          <a:p>
            <a:pPr lvl="1"/>
            <a:r>
              <a:rPr lang="en-US" sz="2000" dirty="0"/>
              <a:t>ability to handle noise (robustness to noise);</a:t>
            </a:r>
          </a:p>
          <a:p>
            <a:pPr lvl="1"/>
            <a:r>
              <a:rPr lang="en-US" sz="2000" dirty="0"/>
              <a:t>robustness to outliers and missed values;</a:t>
            </a:r>
          </a:p>
          <a:p>
            <a:pPr lvl="1"/>
            <a:r>
              <a:rPr lang="en-US" sz="2000" dirty="0"/>
              <a:t>ability to work with irregular and misaligned time series (with irregular and non-uniform time steps);</a:t>
            </a:r>
          </a:p>
          <a:p>
            <a:pPr lvl="1"/>
            <a:r>
              <a:rPr lang="en-US" sz="2000" dirty="0"/>
              <a:t>good performance on the multivariate inputs with any number of features ;</a:t>
            </a:r>
          </a:p>
          <a:p>
            <a:pPr lvl="1"/>
            <a:r>
              <a:rPr lang="en-US" sz="2000" dirty="0"/>
              <a:t>ability to perform long-multi-step forecasts.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398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Probabilistic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but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also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variance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words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build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minimize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sum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values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Probabilistic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iterative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goal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following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smtClean="0">
                <a:solidFill>
                  <a:srgbClr val="000000"/>
                </a:solidFill>
              </a:rPr>
              <a:t>𝜇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𝛼-</a:t>
            </a:r>
            <a:r>
              <a:rPr lang="ru-RU" altLang="ru-RU" sz="2000" dirty="0" err="1">
                <a:solidFill>
                  <a:srgbClr val="000000"/>
                </a:solidFill>
              </a:rPr>
              <a:t>variance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Gaussian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horizon</a:t>
            </a:r>
            <a:r>
              <a:rPr lang="ru-RU" altLang="ru-RU" sz="2000" dirty="0">
                <a:solidFill>
                  <a:srgbClr val="000000"/>
                </a:solidFill>
              </a:rPr>
              <a:t>=1).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propagated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layer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smtClean="0">
                <a:solidFill>
                  <a:srgbClr val="000000"/>
                </a:solidFill>
              </a:rPr>
              <a:t>ℎ)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loss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score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Gaussian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Negative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Binomial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validate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forward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propagation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carried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</a:rPr>
              <a:t> 𝑧𝑖−</a:t>
            </a:r>
            <a:r>
              <a:rPr lang="ru-RU" altLang="ru-RU" sz="2000" dirty="0" smtClean="0">
                <a:solidFill>
                  <a:srgbClr val="000000"/>
                </a:solidFill>
              </a:rPr>
              <a:t>1</a:t>
            </a:r>
            <a:r>
              <a:rPr lang="ru-RU" altLang="ru-RU" sz="2000" dirty="0">
                <a:solidFill>
                  <a:srgbClr val="000000"/>
                </a:solidFill>
              </a:rPr>
              <a:t> (</a:t>
            </a:r>
            <a:r>
              <a:rPr lang="ru-RU" altLang="ru-RU" sz="2000" dirty="0" err="1">
                <a:solidFill>
                  <a:srgbClr val="000000"/>
                </a:solidFill>
              </a:rPr>
              <a:t>along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[</a:t>
            </a:r>
            <a:r>
              <a:rPr lang="ru-RU" altLang="ru-RU" sz="2000" dirty="0" err="1">
                <a:solidFill>
                  <a:srgbClr val="000000"/>
                </a:solidFill>
              </a:rPr>
              <a:t>optional</a:t>
            </a:r>
            <a:r>
              <a:rPr lang="ru-RU" altLang="ru-RU" sz="2000" dirty="0">
                <a:solidFill>
                  <a:srgbClr val="000000"/>
                </a:solidFill>
              </a:rPr>
              <a:t>] </a:t>
            </a:r>
            <a:r>
              <a:rPr lang="ru-RU" altLang="ru-RU" sz="2000" dirty="0" err="1">
                <a:solidFill>
                  <a:srgbClr val="000000"/>
                </a:solidFill>
              </a:rPr>
              <a:t>covariates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one-hot-encoded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categorical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features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obtained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parameters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𝜇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𝛼.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1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842"/>
            <a:ext cx="7235902" cy="5083175"/>
          </a:xfrm>
          <a:prstGeom prst="rect">
            <a:avLst/>
          </a:prstGeom>
        </p:spPr>
      </p:pic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90" y="5651511"/>
            <a:ext cx="8776154" cy="101889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87375" y="5925957"/>
            <a:ext cx="2278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Gaussian </a:t>
            </a:r>
            <a:r>
              <a:rPr lang="en-US" sz="1600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likelihood</a:t>
            </a:r>
            <a:br>
              <a:rPr lang="en-US" sz="1600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loss function</a:t>
            </a:r>
            <a:endParaRPr lang="ru-RU" sz="16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4"/>
          <a:srcRect r="37032" b="35255"/>
          <a:stretch/>
        </p:blipFill>
        <p:spPr>
          <a:xfrm>
            <a:off x="7167766" y="1053219"/>
            <a:ext cx="4548578" cy="68569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4"/>
          <a:srcRect l="5591" t="61220" r="52222" b="-1440"/>
          <a:stretch/>
        </p:blipFill>
        <p:spPr>
          <a:xfrm>
            <a:off x="7315685" y="1883737"/>
            <a:ext cx="3047438" cy="42595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/>
          <a:srcRect l="55803" t="55464" r="2010" b="4316"/>
          <a:stretch/>
        </p:blipFill>
        <p:spPr>
          <a:xfrm>
            <a:off x="7328267" y="2378676"/>
            <a:ext cx="3047438" cy="425959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648896" y="695417"/>
            <a:ext cx="5307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Negative Binomial Likelihood loss function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675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b="1" dirty="0"/>
              <a:t>Advantages of </a:t>
            </a:r>
            <a:r>
              <a:rPr lang="en-US" sz="2000" b="1" dirty="0" err="1" smtClean="0"/>
              <a:t>DeepAR</a:t>
            </a:r>
            <a:endParaRPr lang="en-US" sz="2000" b="1" dirty="0" smtClean="0"/>
          </a:p>
          <a:p>
            <a:r>
              <a:rPr lang="en-US" sz="2000" dirty="0" smtClean="0"/>
              <a:t>ability </a:t>
            </a:r>
            <a:r>
              <a:rPr lang="en-US" sz="2000" dirty="0"/>
              <a:t>to training several hundred or thousands of time-series simultaneously, significant model scalability.</a:t>
            </a:r>
          </a:p>
          <a:p>
            <a:r>
              <a:rPr lang="en-US" sz="2000" dirty="0"/>
              <a:t>Minimal Feature Engineering.</a:t>
            </a:r>
          </a:p>
          <a:p>
            <a:r>
              <a:rPr lang="en-US" sz="2000" dirty="0"/>
              <a:t>The model learns seasonal behavior on given covariates across time series.</a:t>
            </a:r>
          </a:p>
          <a:p>
            <a:r>
              <a:rPr lang="en-US" sz="2000" dirty="0"/>
              <a:t>predict on items with little history.</a:t>
            </a:r>
          </a:p>
          <a:p>
            <a:r>
              <a:rPr lang="en-US" sz="2000" dirty="0"/>
              <a:t>Variety of likelihood functions: </a:t>
            </a:r>
            <a:r>
              <a:rPr lang="en-US" sz="2000" dirty="0" err="1"/>
              <a:t>DeepAR</a:t>
            </a:r>
            <a:r>
              <a:rPr lang="en-US" sz="2000" dirty="0"/>
              <a:t> does not assume Gaussian noise for data flexibility.</a:t>
            </a:r>
          </a:p>
          <a:p>
            <a:r>
              <a:rPr lang="en-US" sz="2000" b="1" dirty="0"/>
              <a:t>Drawbacks of </a:t>
            </a:r>
            <a:r>
              <a:rPr lang="en-US" sz="2000" b="1" dirty="0" err="1" smtClean="0"/>
              <a:t>DeepAR</a:t>
            </a:r>
            <a:endParaRPr lang="en-US" sz="2000" b="1" dirty="0" smtClean="0"/>
          </a:p>
          <a:p>
            <a:r>
              <a:rPr lang="en-US" sz="2000" dirty="0" smtClean="0"/>
              <a:t>Requires </a:t>
            </a:r>
            <a:r>
              <a:rPr lang="en-US" sz="2000" dirty="0"/>
              <a:t>the full set of data when making new predictions.</a:t>
            </a:r>
          </a:p>
          <a:p>
            <a:r>
              <a:rPr lang="en-US" sz="2000" dirty="0"/>
              <a:t>No model tuning for individual time series.</a:t>
            </a:r>
          </a:p>
          <a:p>
            <a:r>
              <a:rPr lang="en-US" sz="2000" dirty="0"/>
              <a:t>Data must be formatted in a particular way recommended by the developer.</a:t>
            </a:r>
          </a:p>
          <a:p>
            <a:r>
              <a:rPr lang="en-US" sz="2000" dirty="0"/>
              <a:t>Allow to obtain comparably high performance only for huge joined data set. Thea accuracy for specific data series (or few amount of series) lower then for ARIMA and ETS.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21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The most popular approach in neural network application in time series is convolution networks.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In many cases of the only  1-dimensional convolution  is necessary (due to 1-dimensional representation of time series). </a:t>
                </a:r>
                <a:endParaRPr lang="en-US" sz="2000" dirty="0" smtClean="0"/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The </a:t>
                </a:r>
                <a:r>
                  <a:rPr lang="en-US" sz="2000" dirty="0"/>
                  <a:t>1d convolution can be described as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2000" dirty="0"/>
                  <a:t>where: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is the weights matrix,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is the kernel size.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is the so-called convolution or lag matrix of input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is the input size,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Example of 1-d convolution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ru-RU" dirty="0"/>
          </a:p>
        </p:txBody>
      </p:sp>
      <p:pic>
        <p:nvPicPr>
          <p:cNvPr id="2050" name="Picture 2" descr="Simple 1D convolutional neural network (CNN) architecture with two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825625"/>
            <a:ext cx="5965825" cy="515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class Damage Identification in a Full-Scale Bridge Using Optimally  Tuned One-Dimensional Convolutional Neural Network | Journal of Computing  in Civil Engineering | Vol 36, No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44" y="2591407"/>
            <a:ext cx="585216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7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>
                <a:solidFill>
                  <a:srgbClr val="000000"/>
                </a:solidFill>
              </a:rPr>
              <a:t>Note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conv-1d </a:t>
            </a:r>
            <a:r>
              <a:rPr lang="ru-RU" altLang="ru-RU" sz="2000" dirty="0" err="1">
                <a:solidFill>
                  <a:srgbClr val="000000"/>
                </a:solidFill>
              </a:rPr>
              <a:t>operation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corresponds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finite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impulse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response</a:t>
            </a:r>
            <a:r>
              <a:rPr lang="ru-RU" altLang="ru-RU" sz="2000" dirty="0">
                <a:solidFill>
                  <a:srgbClr val="000000"/>
                </a:solidFill>
              </a:rPr>
              <a:t> (FIR) </a:t>
            </a:r>
            <a:r>
              <a:rPr lang="ru-RU" altLang="ru-RU" sz="2000" dirty="0" err="1">
                <a:solidFill>
                  <a:srgbClr val="000000"/>
                </a:solidFill>
              </a:rPr>
              <a:t>filters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digital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signal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filter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kernel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size</a:t>
            </a:r>
            <a:r>
              <a:rPr lang="ru-RU" altLang="ru-RU" sz="2000" u="sng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𝐾</a:t>
            </a:r>
            <a:r>
              <a:rPr lang="ru-RU" altLang="ru-RU" sz="2000" u="sng" dirty="0">
                <a:solidFill>
                  <a:srgbClr val="000000"/>
                </a:solidFill>
              </a:rPr>
              <a:t> </a:t>
            </a:r>
            <a:r>
              <a:rPr lang="ru-RU" altLang="ru-RU" sz="2000" u="sng" dirty="0" err="1">
                <a:solidFill>
                  <a:srgbClr val="000000"/>
                </a:solidFill>
              </a:rPr>
              <a:t>corresponds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receptive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field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size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classical</a:t>
            </a:r>
            <a:r>
              <a:rPr lang="ru-RU" altLang="ru-RU" sz="2000" u="sng" dirty="0">
                <a:solidFill>
                  <a:srgbClr val="000000"/>
                </a:solidFill>
              </a:rPr>
              <a:t> CNN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spatial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invariance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assumptions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standard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CNNs</a:t>
            </a:r>
            <a:r>
              <a:rPr lang="ru-RU" altLang="ru-RU" sz="2000" dirty="0">
                <a:solidFill>
                  <a:srgbClr val="000000"/>
                </a:solidFill>
              </a:rPr>
              <a:t> 2d CNN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image</a:t>
            </a:r>
            <a:r>
              <a:rPr lang="ru-RU" altLang="ru-RU" sz="2000" dirty="0">
                <a:solidFill>
                  <a:srgbClr val="000000"/>
                </a:solidFill>
              </a:rPr>
              <a:t>), </a:t>
            </a:r>
            <a:r>
              <a:rPr lang="ru-RU" altLang="ru-RU" sz="2000" dirty="0" err="1">
                <a:solidFill>
                  <a:srgbClr val="000000"/>
                </a:solidFill>
              </a:rPr>
              <a:t>temporal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CNNs</a:t>
            </a:r>
            <a:r>
              <a:rPr lang="ru-RU" altLang="ru-RU" sz="2000" dirty="0">
                <a:solidFill>
                  <a:srgbClr val="000000"/>
                </a:solidFill>
              </a:rPr>
              <a:t> (1d CNN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assume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relationships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time-invariant</a:t>
            </a:r>
            <a:r>
              <a:rPr lang="ru-RU" altLang="ru-RU" sz="2000" dirty="0">
                <a:solidFill>
                  <a:srgbClr val="000000"/>
                </a:solidFill>
              </a:rPr>
              <a:t> – </a:t>
            </a:r>
            <a:r>
              <a:rPr lang="ru-RU" altLang="ru-RU" sz="2000" dirty="0" err="1">
                <a:solidFill>
                  <a:srgbClr val="000000"/>
                </a:solidFill>
              </a:rPr>
              <a:t>thus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possible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same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filter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weights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across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filter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kernel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size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needs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tuned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carefully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ensure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make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relevant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historical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worth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single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causal</a:t>
            </a:r>
            <a:r>
              <a:rPr lang="ru-RU" altLang="ru-RU" sz="2000" dirty="0">
                <a:solidFill>
                  <a:srgbClr val="000000"/>
                </a:solidFill>
              </a:rPr>
              <a:t> CNN </a:t>
            </a:r>
            <a:r>
              <a:rPr lang="ru-RU" altLang="ru-RU" sz="2000" dirty="0" err="1">
                <a:solidFill>
                  <a:srgbClr val="000000"/>
                </a:solidFill>
              </a:rPr>
              <a:t>layer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equivalent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auto-regressive</a:t>
            </a:r>
            <a:r>
              <a:rPr lang="ru-RU" altLang="ru-RU" sz="2000" dirty="0">
                <a:solidFill>
                  <a:srgbClr val="000000"/>
                </a:solidFill>
              </a:rPr>
              <a:t> (AR)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8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Beside the 1d convolution it also could be </a:t>
            </a:r>
            <a:r>
              <a:rPr lang="en-US" sz="2000" b="1" dirty="0"/>
              <a:t>1-d pooling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Beside the 1d convolution it also could be </a:t>
            </a:r>
            <a:r>
              <a:rPr lang="en-US" b="1" dirty="0">
                <a:solidFill>
                  <a:srgbClr val="000000"/>
                </a:solidFill>
              </a:rPr>
              <a:t>global pooling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The global average pooling</a:t>
            </a:r>
            <a:r>
              <a:rPr lang="en-US" dirty="0">
                <a:solidFill>
                  <a:srgbClr val="000000"/>
                </a:solidFill>
              </a:rPr>
              <a:t> is used everywhere in 1d-cnn, however you can try to use as global max pooling as flatten and other layers instead of them.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Example of global-average pooling (is the alternative to flatten layer).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E</a:t>
            </a:r>
            <a:r>
              <a:rPr lang="en-US" sz="2000" dirty="0" smtClean="0"/>
              <a:t>xample </a:t>
            </a:r>
            <a:r>
              <a:rPr lang="en-US" sz="2000" dirty="0"/>
              <a:t>of 1-d convolution network with input drop-out</a:t>
            </a:r>
            <a:endParaRPr lang="ru-RU" altLang="ru-RU" sz="1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22955"/>
            <a:ext cx="9846492" cy="4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r>
              <a:rPr lang="en-US" sz="4000" b="1" dirty="0"/>
              <a:t>1d </a:t>
            </a:r>
            <a:r>
              <a:rPr lang="en-US" sz="4000" b="1" dirty="0" err="1"/>
              <a:t>ResNet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i="1" dirty="0" smtClean="0"/>
              <a:t>Note</a:t>
            </a:r>
          </a:p>
          <a:p>
            <a:r>
              <a:rPr lang="en-US" sz="2000" u="sng" dirty="0" smtClean="0"/>
              <a:t>The </a:t>
            </a:r>
            <a:r>
              <a:rPr lang="en-US" sz="2000" u="sng" dirty="0"/>
              <a:t>most of the </a:t>
            </a:r>
            <a:r>
              <a:rPr lang="en-US" sz="2000" b="1" u="sng" dirty="0"/>
              <a:t>regularization approaches</a:t>
            </a:r>
            <a:r>
              <a:rPr lang="en-US" sz="2000" u="sng" dirty="0"/>
              <a:t> from for 2d-convolutions, are applicable for 1-d time series networks, such </a:t>
            </a:r>
            <a:r>
              <a:rPr lang="en-US" sz="2000" u="sng" dirty="0" err="1"/>
              <a:t>as:dropput</a:t>
            </a:r>
            <a:r>
              <a:rPr lang="en-US" sz="2000" u="sng" dirty="0"/>
              <a:t>,</a:t>
            </a:r>
          </a:p>
          <a:p>
            <a:r>
              <a:rPr lang="en-US" sz="2000" u="sng" dirty="0"/>
              <a:t>skipped-connections,</a:t>
            </a:r>
          </a:p>
          <a:p>
            <a:r>
              <a:rPr lang="en-US" sz="2000" u="sng" dirty="0"/>
              <a:t>batch-normalization,</a:t>
            </a:r>
          </a:p>
          <a:p>
            <a:r>
              <a:rPr lang="en-US" sz="2000" u="sng" dirty="0"/>
              <a:t>1x1-convolutions and other </a:t>
            </a:r>
            <a:r>
              <a:rPr lang="en-US" sz="2000" u="sng" dirty="0" smtClean="0"/>
              <a:t>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41" y="2407265"/>
            <a:ext cx="7007995" cy="149358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83480" y="52815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 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1d multi-variate 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ResNet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for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time series classification.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49" y="4111087"/>
            <a:ext cx="5707526" cy="25366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42683" y="3399490"/>
            <a:ext cx="28427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Example of </a:t>
            </a:r>
            <a:r>
              <a:rPr lang="en-US" sz="2000" b="1" dirty="0"/>
              <a:t>1d </a:t>
            </a:r>
            <a:r>
              <a:rPr lang="en-US" sz="2000" b="1" dirty="0" err="1"/>
              <a:t>ResNet</a:t>
            </a:r>
            <a:r>
              <a:rPr lang="en-US" sz="2000" b="1" dirty="0"/>
              <a:t> </a:t>
            </a:r>
            <a:r>
              <a:rPr lang="en-US" sz="2000" dirty="0" smtClean="0"/>
              <a:t>for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time series classification.</a:t>
            </a:r>
            <a:endParaRPr lang="ru-RU" altLang="ru-RU" sz="1050" dirty="0"/>
          </a:p>
        </p:txBody>
      </p:sp>
    </p:spTree>
    <p:extLst>
      <p:ext uri="{BB962C8B-B14F-4D97-AF65-F5344CB8AC3E}">
        <p14:creationId xmlns:p14="http://schemas.microsoft.com/office/powerpoint/2010/main" val="24052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31" y="177119"/>
            <a:ext cx="11151977" cy="540728"/>
          </a:xfrm>
        </p:spPr>
        <p:txBody>
          <a:bodyPr>
            <a:noAutofit/>
          </a:bodyPr>
          <a:lstStyle/>
          <a:p>
            <a:r>
              <a:rPr lang="en-US" sz="3600" b="1" dirty="0"/>
              <a:t>1-d </a:t>
            </a:r>
            <a:r>
              <a:rPr lang="en-US" sz="3600" b="1" dirty="0" smtClean="0"/>
              <a:t>convolution neural network. </a:t>
            </a:r>
            <a:r>
              <a:rPr lang="en-US" sz="3600" b="1" dirty="0" err="1"/>
              <a:t>InceptionTime</a:t>
            </a:r>
            <a:r>
              <a:rPr lang="en-US" sz="3600" b="1" dirty="0"/>
              <a:t> network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dirty="0"/>
              <a:t>Example of </a:t>
            </a:r>
            <a:r>
              <a:rPr lang="en-US" b="1" dirty="0"/>
              <a:t>1d </a:t>
            </a:r>
            <a:r>
              <a:rPr lang="en-US" b="1" dirty="0" err="1"/>
              <a:t>InceptionTime</a:t>
            </a:r>
            <a:r>
              <a:rPr lang="en-US" b="1" dirty="0"/>
              <a:t> network</a:t>
            </a:r>
            <a:r>
              <a:rPr lang="en-US" dirty="0"/>
              <a:t> for time series classification.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6200"/>
            <a:ext cx="6646178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Traditional Machine </a:t>
            </a:r>
            <a:r>
              <a:rPr lang="en-US" b="1" dirty="0" smtClean="0"/>
              <a:t>Learning vs deep neural </a:t>
            </a:r>
            <a:r>
              <a:rPr lang="en-US" b="1" dirty="0"/>
              <a:t>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Fully-Connected </a:t>
            </a:r>
            <a:r>
              <a:rPr lang="en-US" sz="2000" b="1" dirty="0"/>
              <a:t>network (FCN</a:t>
            </a:r>
            <a:r>
              <a:rPr lang="en-US" sz="2000" b="1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Multilayer </a:t>
            </a:r>
            <a:r>
              <a:rPr lang="en-US" sz="1800" dirty="0"/>
              <a:t>perceptron (MLP, FCNN);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Force-back FCN;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Non-linear autoregressive network (</a:t>
            </a:r>
            <a:r>
              <a:rPr lang="en-US" sz="1800" dirty="0" err="1"/>
              <a:t>nar</a:t>
            </a:r>
            <a:r>
              <a:rPr lang="en-US" sz="1800" dirty="0"/>
              <a:t>, </a:t>
            </a:r>
            <a:r>
              <a:rPr lang="en-US" sz="1800" dirty="0" err="1"/>
              <a:t>narx</a:t>
            </a:r>
            <a:r>
              <a:rPr lang="en-US" sz="1800" dirty="0"/>
              <a:t>, </a:t>
            </a:r>
            <a:r>
              <a:rPr lang="en-US" sz="1800" dirty="0" err="1"/>
              <a:t>narimax</a:t>
            </a:r>
            <a:r>
              <a:rPr lang="en-US" sz="1800" dirty="0"/>
              <a:t>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Some </a:t>
            </a:r>
            <a:r>
              <a:rPr lang="en-US" sz="1800" dirty="0" smtClean="0"/>
              <a:t>MLP Mixers (transformers </a:t>
            </a:r>
            <a:r>
              <a:rPr lang="en-US" sz="1800" dirty="0"/>
              <a:t>without </a:t>
            </a:r>
            <a:r>
              <a:rPr lang="en-US" sz="1800" dirty="0" smtClean="0"/>
              <a:t>attention).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Convolution neural network (CNN</a:t>
            </a:r>
            <a:r>
              <a:rPr lang="en-US" sz="2000" b="1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2d-conv </a:t>
            </a:r>
            <a:r>
              <a:rPr lang="en-US" sz="1800" dirty="0"/>
              <a:t>for multivariate data;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2d-conv for data transformed to 2-dimensional (segmentation, sliding, other);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1d-conv for sliding windowed dataset;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1d-wave-conv (Dilated convolution, casual convolution, Temporal Convolutional Network (TCN)) for sliding windowed dataset;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Recurrent neural network (RNN</a:t>
            </a:r>
            <a:r>
              <a:rPr lang="en-US" sz="2000" b="1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Simple </a:t>
            </a:r>
            <a:r>
              <a:rPr lang="en-US" sz="1800" dirty="0"/>
              <a:t>approach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bidirectional approach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stacked or deep RNN approach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hybrid (Recurrent neural network + CNN) approach;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Attention-based </a:t>
            </a:r>
            <a:r>
              <a:rPr lang="en-US" sz="2000" b="1" dirty="0" smtClean="0"/>
              <a:t>models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encoder </a:t>
            </a:r>
            <a:r>
              <a:rPr lang="en-US" sz="1800" dirty="0"/>
              <a:t>attention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Self-attention (LSTM, GLU, CNN 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Transformer-based ( CNN, FCN 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hybrid approach (CNN-attention, </a:t>
            </a:r>
            <a:r>
              <a:rPr lang="en-US" sz="1800" dirty="0" err="1"/>
              <a:t>e.t.c</a:t>
            </a:r>
            <a:r>
              <a:rPr lang="en-US" sz="1800" dirty="0"/>
              <a:t>.).</a:t>
            </a:r>
          </a:p>
        </p:txBody>
      </p:sp>
    </p:spTree>
    <p:extLst>
      <p:ext uri="{BB962C8B-B14F-4D97-AF65-F5344CB8AC3E}">
        <p14:creationId xmlns:p14="http://schemas.microsoft.com/office/powerpoint/2010/main" val="3631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1054781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br>
              <a:rPr lang="en-US" sz="4000" b="1" dirty="0" smtClean="0"/>
            </a:br>
            <a:r>
              <a:rPr lang="en-US" sz="4000" b="1" dirty="0" smtClean="0"/>
              <a:t>Example with feature selection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67518"/>
            <a:ext cx="11374451" cy="5490481"/>
          </a:xfrm>
        </p:spPr>
        <p:txBody>
          <a:bodyPr>
            <a:noAutofit/>
          </a:bodyPr>
          <a:lstStyle/>
          <a:p>
            <a:r>
              <a:rPr lang="en-US" sz="2000" dirty="0"/>
              <a:t>In some cases </a:t>
            </a:r>
            <a:r>
              <a:rPr lang="en-US" sz="2000" u="sng" dirty="0"/>
              <a:t>The network input can be formed by using some feature extraction from the time </a:t>
            </a:r>
            <a:r>
              <a:rPr lang="en-US" sz="2000" u="sng" dirty="0" err="1"/>
              <a:t>seres</a:t>
            </a:r>
            <a:r>
              <a:rPr lang="en-US" sz="2000" u="sng" dirty="0"/>
              <a:t> segment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For </a:t>
            </a:r>
            <a:r>
              <a:rPr lang="en-US" sz="2000" dirty="0"/>
              <a:t>instant, the data itself can be combined with its spectrum, decomposition and other transformations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this case so-called local convolutions can be applied as the first layer.</a:t>
            </a:r>
          </a:p>
          <a:p>
            <a:r>
              <a:rPr lang="en-US" sz="2000" dirty="0"/>
              <a:t>Example of </a:t>
            </a:r>
            <a:r>
              <a:rPr lang="en-US" sz="2000" b="1" dirty="0" smtClean="0"/>
              <a:t>feature-extraction </a:t>
            </a:r>
            <a:r>
              <a:rPr lang="en-US" sz="2000" b="1" dirty="0"/>
              <a:t>for local-convolution layer.</a:t>
            </a:r>
            <a:endParaRPr lang="en-US" sz="16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3250682"/>
            <a:ext cx="5892800" cy="32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r>
              <a:rPr lang="en-US" sz="4000" b="1" dirty="0"/>
              <a:t>Dilated </a:t>
            </a:r>
            <a:r>
              <a:rPr lang="en-US" sz="4000" b="1" dirty="0" smtClean="0"/>
              <a:t>Convolutions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Standard </a:t>
            </a:r>
            <a:r>
              <a:rPr lang="en-US" sz="2000" dirty="0"/>
              <a:t>1d-convolutional layers can be computational challenging where long-term dependencies are significant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Due </a:t>
            </a:r>
            <a:r>
              <a:rPr lang="en-US" sz="2000" dirty="0"/>
              <a:t>to the number of parameters scales directly with the size of the receptive field.</a:t>
            </a:r>
          </a:p>
          <a:p>
            <a:r>
              <a:rPr lang="en-US" sz="2000" u="sng" dirty="0"/>
              <a:t>To overcame the problem of receptive field size, and handle long-term dependencies frequently the dilated convolution layers is applied</a:t>
            </a:r>
            <a:r>
              <a:rPr lang="en-US" sz="2000" u="sng" dirty="0" smtClean="0"/>
              <a:t>.</a:t>
            </a:r>
          </a:p>
          <a:p>
            <a:r>
              <a:rPr lang="en-US" sz="2000" i="1" dirty="0" smtClean="0"/>
              <a:t>The </a:t>
            </a:r>
            <a:r>
              <a:rPr lang="en-US" sz="2000" i="1" dirty="0"/>
              <a:t>dilated convolution allow to increase the receptive filed without breaking the sequence of the time series but by increasing the depth of network</a:t>
            </a:r>
            <a:r>
              <a:rPr lang="en-US" sz="2000" i="1" dirty="0" smtClean="0"/>
              <a:t>.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the simple causal convolution on the plot below, you can see that only the 5 most recent </a:t>
            </a:r>
            <a:r>
              <a:rPr lang="en-US" sz="2000" dirty="0" err="1"/>
              <a:t>timesteps</a:t>
            </a:r>
            <a:r>
              <a:rPr lang="en-US" sz="2000" dirty="0"/>
              <a:t> can influence the highlighted output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dilated convolutions, which allow the receptive field to increase exponentially as a function of the convolution layer depth.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442461"/>
            <a:ext cx="5524158" cy="21393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889" y="4166237"/>
            <a:ext cx="5630062" cy="24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r>
              <a:rPr lang="en-US" sz="4000" b="1" dirty="0"/>
              <a:t>Dilated </a:t>
            </a:r>
            <a:r>
              <a:rPr lang="en-US" sz="4000" b="1" dirty="0" smtClean="0"/>
              <a:t>Convolutions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Beside the </a:t>
            </a:r>
            <a:r>
              <a:rPr lang="en-US" sz="2000" dirty="0" err="1" smtClean="0"/>
              <a:t>the</a:t>
            </a:r>
            <a:r>
              <a:rPr lang="en-US" sz="2000" dirty="0" smtClean="0"/>
              <a:t> dilated casual convolution it can be </a:t>
            </a:r>
            <a:r>
              <a:rPr lang="en-US" sz="2000" b="1" dirty="0" smtClean="0"/>
              <a:t>non-casual dilated convolution,</a:t>
            </a:r>
            <a:r>
              <a:rPr lang="en-US" sz="2000" u="sng" dirty="0" smtClean="0"/>
              <a:t> obtained by bi-directional sliding of convolution kernels.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499020"/>
            <a:ext cx="9374392" cy="1988568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2927" y="3603257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multi-scaled dialed convolution prediction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088258"/>
            <a:ext cx="7959726" cy="23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3600" b="1" dirty="0"/>
              <a:t>CNN. </a:t>
            </a:r>
            <a:r>
              <a:rPr lang="ru-RU" altLang="ru-RU" sz="3600" b="1" dirty="0" err="1"/>
              <a:t>Deep-temporal</a:t>
            </a:r>
            <a:r>
              <a:rPr lang="ru-RU" altLang="ru-RU" sz="3600" b="1" dirty="0"/>
              <a:t> </a:t>
            </a:r>
            <a:r>
              <a:rPr lang="ru-RU" altLang="ru-RU" sz="3600" b="1" dirty="0" err="1"/>
              <a:t>convolution</a:t>
            </a:r>
            <a:r>
              <a:rPr lang="ru-RU" altLang="ru-RU" sz="3600" b="1" dirty="0"/>
              <a:t> </a:t>
            </a:r>
            <a:r>
              <a:rPr lang="ru-RU" altLang="ru-RU" sz="3600" b="1" dirty="0" err="1"/>
              <a:t>network</a:t>
            </a:r>
            <a:r>
              <a:rPr lang="ru-RU" altLang="ru-RU" sz="3600" b="1" dirty="0"/>
              <a:t> (</a:t>
            </a:r>
            <a:r>
              <a:rPr lang="ru-RU" altLang="ru-RU" sz="3600" b="1" dirty="0" err="1"/>
              <a:t>deepTCN</a:t>
            </a:r>
            <a:r>
              <a:rPr lang="ru-RU" altLang="ru-RU" sz="3600" b="1" dirty="0"/>
              <a:t>).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717846"/>
            <a:ext cx="5820896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example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modern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implementation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dilated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Deep-temporal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network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deepTCN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ru-RU" altLang="ru-RU" sz="2000" dirty="0"/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Encoder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part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: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endParaRPr lang="en-US" altLang="ru-RU" sz="2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stacked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dilated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causal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constructed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capture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long-term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temporal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dependencies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;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Decoder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part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: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endParaRPr lang="en-US" altLang="ru-RU" sz="2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a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variant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residual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block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designed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cooperate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both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historical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covariates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future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covariates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en-US" altLang="ru-RU" sz="2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picture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below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600" dirty="0" smtClean="0">
                <a:solidFill>
                  <a:srgbClr val="000000"/>
                </a:solidFill>
                <a:latin typeface="STIXMathJax_Normal-italic"/>
              </a:rPr>
              <a:t>𝑋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exogenous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factors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, </a:t>
            </a:r>
            <a:r>
              <a:rPr lang="ru-RU" altLang="ru-RU" sz="1600" dirty="0">
                <a:solidFill>
                  <a:srgbClr val="000000"/>
                </a:solidFill>
                <a:latin typeface="STIXMathJax_Normal-italic"/>
              </a:rPr>
              <a:t>𝑦</a:t>
            </a:r>
            <a:r>
              <a:rPr lang="ru-RU" altLang="ru-RU" sz="900" dirty="0">
                <a:solidFill>
                  <a:srgbClr val="000000"/>
                </a:solidFill>
                <a:latin typeface="Georgia" panose="02040502050405020303" pitchFamily="18" charset="0"/>
              </a:rPr>
              <a:t>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; </a:t>
            </a:r>
            <a:r>
              <a:rPr lang="ru-RU" altLang="ru-RU" sz="1600" dirty="0" smtClean="0">
                <a:solidFill>
                  <a:srgbClr val="000000"/>
                </a:solidFill>
                <a:latin typeface="STIXMathJax_Normal-italic"/>
              </a:rPr>
              <a:t>ℎ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600" dirty="0">
                <a:solidFill>
                  <a:srgbClr val="000000"/>
                </a:solidFill>
                <a:latin typeface="STIXMathJax_Normal-italic"/>
              </a:rPr>
              <a:t>𝑘</a:t>
            </a:r>
            <a:r>
              <a:rPr lang="ru-RU" altLang="ru-RU" sz="900" dirty="0">
                <a:solidFill>
                  <a:srgbClr val="000000"/>
                </a:solidFill>
                <a:latin typeface="Georgia" panose="02040502050405020303" pitchFamily="18" charset="0"/>
              </a:rPr>
              <a:t>k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full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receptive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field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r>
              <a:rPr lang="ru-RU" altLang="ru-RU" sz="2000" dirty="0"/>
              <a:t> 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5" y="672058"/>
            <a:ext cx="5632450" cy="62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u="sng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mechanism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improvements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long-term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dependency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neural-network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mechanism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provides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several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benefits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 err="1">
                <a:solidFill>
                  <a:srgbClr val="000000"/>
                </a:solidFill>
              </a:rPr>
              <a:t>allow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directly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to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any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significant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rare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events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that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occur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000000"/>
                </a:solidFill>
              </a:rPr>
              <a:t>In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retail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forecasting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applications</a:t>
            </a:r>
            <a:r>
              <a:rPr lang="ru-RU" altLang="ru-RU" dirty="0">
                <a:solidFill>
                  <a:srgbClr val="000000"/>
                </a:solidFill>
              </a:rPr>
              <a:t>, </a:t>
            </a:r>
            <a:r>
              <a:rPr lang="ru-RU" altLang="ru-RU" dirty="0" err="1">
                <a:solidFill>
                  <a:srgbClr val="000000"/>
                </a:solidFill>
              </a:rPr>
              <a:t>for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example</a:t>
            </a:r>
            <a:r>
              <a:rPr lang="ru-RU" altLang="ru-RU" dirty="0">
                <a:solidFill>
                  <a:srgbClr val="000000"/>
                </a:solidFill>
              </a:rPr>
              <a:t>, </a:t>
            </a:r>
            <a:r>
              <a:rPr lang="ru-RU" altLang="ru-RU" dirty="0" err="1">
                <a:solidFill>
                  <a:srgbClr val="000000"/>
                </a:solidFill>
              </a:rPr>
              <a:t>this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includes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holiday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promotional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periods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which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can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have</a:t>
            </a:r>
            <a:r>
              <a:rPr lang="ru-RU" altLang="ru-RU" dirty="0">
                <a:solidFill>
                  <a:srgbClr val="000000"/>
                </a:solidFill>
              </a:rPr>
              <a:t> a </a:t>
            </a:r>
            <a:r>
              <a:rPr lang="ru-RU" altLang="ru-RU" dirty="0" err="1">
                <a:solidFill>
                  <a:srgbClr val="000000"/>
                </a:solidFill>
              </a:rPr>
              <a:t>positive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effect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on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sales</a:t>
            </a:r>
            <a:r>
              <a:rPr lang="ru-RU" altLang="ru-RU" dirty="0" smtClean="0">
                <a:solidFill>
                  <a:srgbClr val="000000"/>
                </a:solidFill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 smtClean="0">
                <a:solidFill>
                  <a:srgbClr val="000000"/>
                </a:solidFill>
              </a:rPr>
              <a:t>learn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regime-specific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temporal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dynamics</a:t>
            </a:r>
            <a:r>
              <a:rPr lang="ru-RU" altLang="ru-RU" sz="2000" dirty="0">
                <a:solidFill>
                  <a:srgbClr val="000000"/>
                </a:solidFill>
              </a:rPr>
              <a:t> –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distinct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weight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patterns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regime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learn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controlled-length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sequences</a:t>
            </a:r>
            <a:r>
              <a:rPr lang="ru-RU" altLang="ru-RU" sz="2000" b="1" dirty="0">
                <a:solidFill>
                  <a:srgbClr val="000000"/>
                </a:solidFill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</a:rPr>
              <a:t>quite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long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sequences</a:t>
            </a:r>
            <a:r>
              <a:rPr lang="ru-RU" altLang="ru-RU" sz="2000" b="1" dirty="0">
                <a:solidFill>
                  <a:srgbClr val="000000"/>
                </a:solidFill>
              </a:rPr>
              <a:t>)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work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as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regularization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to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avoid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of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gradient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vanishing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and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explosion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allow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to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exclude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networks</a:t>
            </a:r>
            <a:r>
              <a:rPr lang="ru-RU" altLang="ru-RU" sz="2000" b="1" dirty="0">
                <a:solidFill>
                  <a:srgbClr val="000000"/>
                </a:solidFill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</a:rPr>
              <a:t>in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transformers</a:t>
            </a:r>
            <a:r>
              <a:rPr lang="ru-RU" altLang="ru-RU" sz="2000" b="1" dirty="0">
                <a:solidFill>
                  <a:srgbClr val="000000"/>
                </a:solidFill>
              </a:rPr>
              <a:t>) </a:t>
            </a:r>
            <a:r>
              <a:rPr lang="ru-RU" altLang="ru-RU" sz="2000" b="1" dirty="0" err="1">
                <a:solidFill>
                  <a:srgbClr val="000000"/>
                </a:solidFill>
              </a:rPr>
              <a:t>by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replacing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positions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encoding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first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attempt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was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for</a:t>
            </a:r>
            <a:r>
              <a:rPr lang="ru-RU" altLang="ru-RU" sz="2000" b="1" dirty="0">
                <a:solidFill>
                  <a:srgbClr val="000000"/>
                </a:solidFill>
              </a:rPr>
              <a:t> Seq2Seq RNN </a:t>
            </a:r>
            <a:r>
              <a:rPr lang="ru-RU" altLang="ru-RU" sz="2000" b="1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</a:rPr>
              <a:t>encoder-decoder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rnn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simple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naive</a:t>
            </a:r>
            <a:r>
              <a:rPr lang="ru-RU" altLang="ru-RU" sz="2000" dirty="0">
                <a:solidFill>
                  <a:srgbClr val="000000"/>
                </a:solidFill>
              </a:rPr>
              <a:t>) seq2seq </a:t>
            </a:r>
            <a:r>
              <a:rPr lang="ru-RU" altLang="ru-RU" sz="2000" dirty="0" err="1">
                <a:solidFill>
                  <a:srgbClr val="000000"/>
                </a:solidFill>
              </a:rPr>
              <a:t>implementation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consists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two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part</a:t>
            </a:r>
            <a:r>
              <a:rPr lang="ru-RU" altLang="ru-RU" sz="2000" dirty="0">
                <a:solidFill>
                  <a:srgbClr val="000000"/>
                </a:solidFill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 err="1">
                <a:solidFill>
                  <a:srgbClr val="000000"/>
                </a:solidFill>
              </a:rPr>
              <a:t>encoder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feature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extraction</a:t>
            </a:r>
            <a:r>
              <a:rPr lang="ru-RU" altLang="ru-RU" sz="2000" dirty="0">
                <a:solidFill>
                  <a:srgbClr val="000000"/>
                </a:solidFill>
              </a:rPr>
              <a:t>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decoder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initialized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context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emit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transformed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output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simplest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case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last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states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encoder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network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used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decoder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additional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state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br>
              <a:rPr lang="ru-RU" altLang="ru-RU" sz="2000" u="sng" dirty="0">
                <a:solidFill>
                  <a:srgbClr val="000000"/>
                </a:solidFill>
              </a:rPr>
            </a:br>
            <a:r>
              <a:rPr lang="ru-RU" altLang="ru-RU" sz="2000" u="sng" dirty="0" err="1">
                <a:solidFill>
                  <a:srgbClr val="000000"/>
                </a:solidFill>
              </a:rPr>
              <a:t>however</a:t>
            </a:r>
            <a:r>
              <a:rPr lang="ru-RU" altLang="ru-RU" sz="2000" u="sng" dirty="0">
                <a:solidFill>
                  <a:srgbClr val="000000"/>
                </a:solidFill>
              </a:rPr>
              <a:t>,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often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has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forgotten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earliest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part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once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completes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whole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input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i="1" dirty="0" err="1" smtClean="0">
                <a:solidFill>
                  <a:srgbClr val="000000"/>
                </a:solidFill>
              </a:rPr>
              <a:t>Note</a:t>
            </a:r>
            <a:endParaRPr lang="ru-RU" altLang="ru-RU" sz="2000" i="1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i="1" dirty="0">
                <a:solidFill>
                  <a:srgbClr val="000000"/>
                </a:solidFill>
              </a:rPr>
              <a:t>A </a:t>
            </a:r>
            <a:r>
              <a:rPr lang="ru-RU" altLang="ru-RU" sz="2000" i="1" dirty="0" err="1">
                <a:solidFill>
                  <a:srgbClr val="000000"/>
                </a:solidFill>
              </a:rPr>
              <a:t>potential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problem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with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this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encoder</a:t>
            </a:r>
            <a:r>
              <a:rPr lang="ru-RU" altLang="ru-RU" sz="2000" i="1" dirty="0">
                <a:solidFill>
                  <a:srgbClr val="000000"/>
                </a:solidFill>
              </a:rPr>
              <a:t>–</a:t>
            </a:r>
            <a:r>
              <a:rPr lang="ru-RU" altLang="ru-RU" sz="2000" i="1" dirty="0" err="1">
                <a:solidFill>
                  <a:srgbClr val="000000"/>
                </a:solidFill>
              </a:rPr>
              <a:t>decoder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is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that</a:t>
            </a:r>
            <a:r>
              <a:rPr lang="ru-RU" altLang="ru-RU" sz="2000" i="1" dirty="0">
                <a:solidFill>
                  <a:srgbClr val="000000"/>
                </a:solidFill>
              </a:rPr>
              <a:t> a </a:t>
            </a:r>
            <a:r>
              <a:rPr lang="ru-RU" altLang="ru-RU" sz="2000" i="1" dirty="0" err="1">
                <a:solidFill>
                  <a:srgbClr val="000000"/>
                </a:solidFill>
              </a:rPr>
              <a:t>neural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network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needs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to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be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able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to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compress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all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the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necessary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of</a:t>
            </a:r>
            <a:r>
              <a:rPr lang="ru-RU" altLang="ru-RU" sz="2000" i="1" dirty="0">
                <a:solidFill>
                  <a:srgbClr val="000000"/>
                </a:solidFill>
              </a:rPr>
              <a:t> a </a:t>
            </a:r>
            <a:r>
              <a:rPr lang="ru-RU" altLang="ru-RU" sz="2000" i="1" dirty="0" err="1">
                <a:solidFill>
                  <a:srgbClr val="000000"/>
                </a:solidFill>
              </a:rPr>
              <a:t>source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sentence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into</a:t>
            </a:r>
            <a:r>
              <a:rPr lang="ru-RU" altLang="ru-RU" sz="2000" i="1" dirty="0">
                <a:solidFill>
                  <a:srgbClr val="000000"/>
                </a:solidFill>
              </a:rPr>
              <a:t> a </a:t>
            </a:r>
            <a:r>
              <a:rPr lang="ru-RU" altLang="ru-RU" sz="2000" i="1" dirty="0" err="1">
                <a:solidFill>
                  <a:srgbClr val="000000"/>
                </a:solidFill>
              </a:rPr>
              <a:t>fixed-length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vector</a:t>
            </a:r>
            <a:r>
              <a:rPr lang="ru-RU" altLang="ru-RU" sz="2000" i="1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7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u="sng" dirty="0" smtClean="0">
                <a:solidFill>
                  <a:srgbClr val="000000"/>
                </a:solidFill>
              </a:rPr>
              <a:t>T</a:t>
            </a:r>
            <a:r>
              <a:rPr lang="ru-RU" altLang="ru-RU" sz="2000" u="sng" dirty="0" err="1" smtClean="0">
                <a:solidFill>
                  <a:srgbClr val="000000"/>
                </a:solidFill>
              </a:rPr>
              <a:t>he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mechanism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was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designed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help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memorize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long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source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sentences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neural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machine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translation.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understanding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attention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assume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you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have</a:t>
            </a:r>
            <a:r>
              <a:rPr lang="ru-RU" altLang="ru-RU" sz="2000" dirty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a </a:t>
            </a:r>
            <a:r>
              <a:rPr lang="ru-RU" altLang="ru-RU" sz="2000" dirty="0" err="1"/>
              <a:t>sequential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model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predict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outputs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𝑦𝑖,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a </a:t>
            </a:r>
            <a:r>
              <a:rPr lang="ru-RU" altLang="ru-RU" sz="2000" dirty="0" err="1"/>
              <a:t>sequential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model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</a:t>
            </a:r>
            <a:r>
              <a:rPr lang="ru-RU" altLang="ru-RU" sz="2000" dirty="0"/>
              <a:t> ℎ</a:t>
            </a:r>
            <a:r>
              <a:rPr lang="ru-RU" altLang="ru-RU" sz="2000" dirty="0" smtClean="0"/>
              <a:t>𝑖;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the</a:t>
            </a:r>
            <a:r>
              <a:rPr lang="ru-RU" altLang="ru-RU" sz="2000" dirty="0"/>
              <a:t> ℎ</a:t>
            </a:r>
            <a:r>
              <a:rPr lang="ru-RU" altLang="ru-RU" sz="2000" dirty="0" smtClean="0"/>
              <a:t>𝑖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 𝑦𝑖−</a:t>
            </a:r>
            <a:r>
              <a:rPr lang="ru-RU" altLang="ru-RU" sz="2000" dirty="0" smtClean="0"/>
              <a:t>1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combination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with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other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in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picture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below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 𝑦𝑖−</a:t>
            </a:r>
            <a:r>
              <a:rPr lang="ru-RU" altLang="ru-RU" sz="2000" dirty="0" smtClean="0"/>
              <a:t>1;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keep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hidden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state</a:t>
            </a:r>
            <a:r>
              <a:rPr lang="ru-RU" altLang="ru-RU" sz="2000" dirty="0"/>
              <a:t> 𝑠𝑖−</a:t>
            </a:r>
            <a:r>
              <a:rPr lang="ru-RU" altLang="ru-RU" sz="2000" dirty="0" smtClean="0"/>
              <a:t>1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pass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each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next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step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prediction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𝑦𝑖</a:t>
            </a:r>
            <a:endParaRPr lang="en-US" altLang="ru-RU" sz="2000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in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addition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context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vector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𝑐𝑖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that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point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impact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factor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 𝑖−</a:t>
            </a:r>
            <a:r>
              <a:rPr lang="ru-RU" altLang="ru-RU" sz="2000" dirty="0" smtClean="0"/>
              <a:t>𝑡ℎ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step</a:t>
            </a:r>
            <a:r>
              <a:rPr lang="ru-RU" altLang="ru-RU" sz="2000" dirty="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3133725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97" y="3312753"/>
            <a:ext cx="6003634" cy="3389414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007265" y="27391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Let's now considering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b="1" dirty="0"/>
              <a:t>Attention Encoder-Decoder (seq2seq) model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135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original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idea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was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proposed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using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perceptron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soft-max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output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shortcut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connections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𝑐𝑖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b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above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space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vector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seq2seq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model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last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encoder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layer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).</a:t>
            </a: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weights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these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shortcut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connections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𝑎𝑖𝑗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customizable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output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words</a:t>
            </a: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network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or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layer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)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represents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relation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between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vector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entire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input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sequence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accordance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original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idea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𝑐𝑡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fro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output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𝑡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calculated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as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3448050"/>
            <a:ext cx="5802452" cy="2724150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894817" y="3089782"/>
                <a:ext cx="6096000" cy="31636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where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context vector - the sum of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of the input sequence, weighted by alignment 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hidden state of the encoder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time step.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hidden state of the decoder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time step.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alignment scores assigns as a score is the learned degree in which each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corresponds to the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score function, which can be different, but here is originally proposed one is shown (so-called additive attention or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Bahdanau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attention). The decoder uses these attention scores to decide on how much attention to pay to input at every decoding time step. </a:t>
                </a:r>
                <a:endParaRPr lang="ru-R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7" y="3089782"/>
                <a:ext cx="6096000" cy="3163687"/>
              </a:xfrm>
              <a:prstGeom prst="rect">
                <a:avLst/>
              </a:prstGeom>
              <a:blipFill>
                <a:blip r:embed="rId3"/>
                <a:stretch>
                  <a:fillRect l="-900" t="-1349" r="-800" b="-19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A several popular score </a:t>
            </a:r>
            <a:r>
              <a:rPr lang="en-US" b="1" dirty="0" smtClean="0"/>
              <a:t>function</a:t>
            </a:r>
            <a:r>
              <a:rPr lang="en-US" dirty="0"/>
              <a:t>: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126828"/>
            <a:ext cx="6775504" cy="52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b="1" dirty="0"/>
                  <a:t>Self-Attention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The modification of the simple attention approach is the </a:t>
                </a:r>
                <a:r>
                  <a:rPr lang="en-US" sz="2000" b="1" dirty="0"/>
                  <a:t>self-attention layer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The main idea of </a:t>
                </a:r>
                <a:r>
                  <a:rPr lang="en-US" sz="2000" b="1" dirty="0" err="1"/>
                  <a:t>Self_attention</a:t>
                </a:r>
                <a:r>
                  <a:rPr lang="en-US" sz="2000" b="1" dirty="0"/>
                  <a:t> is to learn form the only </a:t>
                </a:r>
                <a:r>
                  <a:rPr lang="en-US" sz="2000" b="1" dirty="0" err="1"/>
                  <a:t>inputs.</a:t>
                </a:r>
                <a:r>
                  <a:rPr lang="en-US" sz="2000" dirty="0" err="1"/>
                  <a:t>The</a:t>
                </a:r>
                <a:r>
                  <a:rPr lang="en-US" sz="2000" dirty="0"/>
                  <a:t> method is also called </a:t>
                </a:r>
                <a:r>
                  <a:rPr lang="en-US" sz="2000" b="1" dirty="0"/>
                  <a:t>intra-attention</a:t>
                </a:r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Method of Self-Attention has been used successfully in a variety of tasks.</a:t>
                </a:r>
                <a:br>
                  <a:rPr lang="en-US" sz="2000" dirty="0"/>
                </a:br>
                <a:r>
                  <a:rPr lang="en-US" sz="2000" dirty="0"/>
                  <a:t>And made the revolution in some areas of DL, such as NLP.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u="sng" dirty="0"/>
                  <a:t>The main advantage here is that you can </a:t>
                </a:r>
                <a:r>
                  <a:rPr lang="en-US" sz="2000" u="sng" dirty="0" err="1"/>
                  <a:t>pretrain</a:t>
                </a:r>
                <a:r>
                  <a:rPr lang="en-US" sz="2000" u="sng" dirty="0"/>
                  <a:t> encoder unsupervised on the any data to predict it farther values (like temporal </a:t>
                </a:r>
                <a:r>
                  <a:rPr lang="en-US" sz="2000" u="sng" dirty="0" err="1"/>
                  <a:t>autoencoder</a:t>
                </a:r>
                <a:r>
                  <a:rPr lang="en-US" sz="2000" u="sng" dirty="0"/>
                  <a:t>)</a:t>
                </a: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In the case of self-attention we can simplify the additive attention to the follows</a:t>
                </a:r>
                <a:r>
                  <a:rPr lang="en-US" sz="2000" dirty="0" smtClean="0"/>
                  <a:t>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Thus we can calculate the representation $ c $ in the matrix form as follows: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softmax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/>
                                  <m:t>tanh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mr>
                    </m:m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is the hidden state matrix;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is the attention vector;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is the sequence representation (context vector).    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 Note In the other way of explanation of self-attention for each 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indexes over the whole input sequence (here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). 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is not a parameter, as in a normal neural net, but it is derived from a function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. For instance,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 b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6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" y="663470"/>
            <a:ext cx="4162425" cy="2809875"/>
          </a:xfrm>
          <a:prstGeom prst="rect">
            <a:avLst/>
          </a:prstGeom>
        </p:spPr>
      </p:pic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" y="4445932"/>
            <a:ext cx="5953704" cy="2101307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55575" y="3702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self-attention network for clinical diagnose prediction based on the patient metrics.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181214" y="10380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Self-attention based encoder scheme of the context vector values producing for multivariate time series.</a:t>
            </a:r>
            <a:endParaRPr lang="ru-RU" dirty="0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749" y="1638530"/>
            <a:ext cx="3748813" cy="49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DL time series approaches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One-to-One </a:t>
            </a:r>
            <a:r>
              <a:rPr lang="en-US" sz="2000" b="1" dirty="0"/>
              <a:t>(a)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one </a:t>
            </a:r>
            <a:r>
              <a:rPr lang="en-US" sz="2000" dirty="0"/>
              <a:t>input and one output. Typical example is the case where you have an full segment (or full time series) as input and you want to predict a single label for the segment.</a:t>
            </a:r>
          </a:p>
          <a:p>
            <a:r>
              <a:rPr lang="en-US" sz="2000" b="1" dirty="0"/>
              <a:t>One-to-Many (b)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full segment (or full time series) as input and a sequence of outputs. A typical example is an segment on input and its corresponding metrics, parameters or its decomposition.</a:t>
            </a:r>
          </a:p>
          <a:p>
            <a:r>
              <a:rPr lang="en-US" sz="2000" b="1" dirty="0"/>
              <a:t>Many-to-One (c)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sequence </a:t>
            </a:r>
            <a:r>
              <a:rPr lang="en-US" sz="2000" dirty="0"/>
              <a:t>of data as input and we have to predict a single output. A typical example where we have an input set of segments (or obtained by sliding window) and we want to predict a single output tag (forecast or label).</a:t>
            </a:r>
          </a:p>
          <a:p>
            <a:r>
              <a:rPr lang="en-US" sz="2000" b="1" dirty="0"/>
              <a:t>Sequential Many-to-Many (d)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sequence input and a sequence output. For instance, stock prices of 7 days as input and stock prices of next 7 days as outputs.</a:t>
            </a:r>
          </a:p>
          <a:p>
            <a:r>
              <a:rPr lang="en-US" sz="2000" b="1" dirty="0"/>
              <a:t>Synchronous Many-to-Many (e)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sequence input and a sequence output. For instance, video-processing as time series problem or any on-line problem.</a:t>
            </a:r>
          </a:p>
        </p:txBody>
      </p:sp>
    </p:spTree>
    <p:extLst>
      <p:ext uri="{BB962C8B-B14F-4D97-AF65-F5344CB8AC3E}">
        <p14:creationId xmlns:p14="http://schemas.microsoft.com/office/powerpoint/2010/main" val="20890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 Key-value self-attention</a:t>
                </a:r>
                <a:br>
                  <a:rPr lang="en-US" sz="2000" dirty="0"/>
                </a:br>
                <a:r>
                  <a:rPr lang="en-US" sz="2000" dirty="0"/>
                  <a:t>Key-value attention is the self-attention modification that propose to splits each hidden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into a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The keys part are used for calculating the attention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using additive attention:</a:t>
                </a:r>
                <a:br>
                  <a:rPr lang="en-US" sz="2000" dirty="0"/>
                </a:br>
                <a:endParaRPr lang="ru-RU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softmax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]+(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ru-RU" sz="2000" dirty="0"/>
              </a:p>
              <a:p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is the length of the attention window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sz="2000" dirty="0"/>
                  <a:t> is a vector of ones. The values part are then used to obtain the context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:endParaRPr lang="ru-RU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ru-RU" sz="2000" dirty="0"/>
              </a:p>
              <a:p>
                <a:r>
                  <a:rPr lang="en-US" sz="2000" dirty="0"/>
                  <a:t>Thus we introduce separate weights for current input and previous inputs.  Note You may choose as key </a:t>
                </a:r>
                <a:r>
                  <a:rPr lang="en-US" sz="2000" dirty="0" err="1"/>
                  <a:t>ans</a:t>
                </a:r>
                <a:r>
                  <a:rPr lang="en-US" sz="2000" dirty="0"/>
                  <a:t> value based on your task. for instance, key could be all expect the last values and value -last value of sequence.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5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9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r>
                  <a:rPr lang="en-US" sz="2000" b="1" i="1" dirty="0"/>
                  <a:t>Query-key-value Attention and Multi-head Attention</a:t>
                </a:r>
                <a:endParaRPr lang="ru-RU" sz="2000" b="1" i="1" dirty="0"/>
              </a:p>
              <a:p>
                <a:r>
                  <a:rPr lang="en-US" sz="2000" dirty="0"/>
                  <a:t>  Query-key-value self-attention Actually, it was proposed that every input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can be used in three different ways in the attention operation:  Query: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(every other vector) to calculate the weights for its own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 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to calculate the weights for the output of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used as part of the weighted sum to compute each output vector once the weights have been calculate.  In correspondence with previously </a:t>
                </a:r>
                <a:r>
                  <a:rPr lang="en-US" sz="2000" dirty="0" err="1"/>
                  <a:t>saied</a:t>
                </a:r>
                <a:r>
                  <a:rPr lang="en-US" sz="2000" dirty="0"/>
                  <a:t> we can introduced three vectors (obtained by three weights matrix):</a:t>
                </a:r>
                <a:endParaRPr lang="ru-RU" sz="2000" dirty="0"/>
              </a:p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6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ru-RU" sz="2000" dirty="0"/>
              </a:p>
              <a:p>
                <a:r>
                  <a:rPr lang="en-US" sz="2000" dirty="0"/>
                  <a:t>All three weights matrix should have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window (or input) dimension. In this case output vector can be calculated as "</a:t>
                </a:r>
                <a:r>
                  <a:rPr lang="en-US" sz="2000" dirty="0" smtClean="0"/>
                  <a:t>scaled-dot-product“</a:t>
                </a:r>
                <a:br>
                  <a:rPr lang="en-US" sz="2000" dirty="0" smtClean="0"/>
                </a:br>
                <a:r>
                  <a:rPr lang="en-US" sz="2000" dirty="0" smtClean="0"/>
                  <a:t> </a:t>
                </a:r>
                <a:r>
                  <a:rPr lang="en-US" sz="2000" dirty="0"/>
                  <a:t>attention: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6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33" y="3629692"/>
            <a:ext cx="4562475" cy="2828925"/>
          </a:xfrm>
          <a:prstGeom prst="rect">
            <a:avLst/>
          </a:prstGeom>
        </p:spPr>
      </p:pic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60375" y="41022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i="1" dirty="0" err="1">
                <a:solidFill>
                  <a:srgbClr val="000000"/>
                </a:solidFill>
                <a:latin typeface="Georgia" panose="02040502050405020303" pitchFamily="18" charset="0"/>
              </a:rPr>
              <a:t>Note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b="1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scale</a:t>
            </a:r>
            <a:r>
              <a:rPr lang="ru-RU" altLang="ru-RU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>
                <a:solidFill>
                  <a:srgbClr val="000000"/>
                </a:solidFill>
                <a:latin typeface="STIXMathJax_Normal-italic"/>
              </a:rPr>
              <a:t>𝑛</a:t>
            </a:r>
            <a:r>
              <a:rPr lang="ru-RU" altLang="ru-RU" sz="1400" dirty="0">
                <a:solidFill>
                  <a:srgbClr val="000000"/>
                </a:solidFill>
                <a:latin typeface="STIXMathJax_Symbols"/>
              </a:rPr>
              <a:t>⎯⎯</a:t>
            </a:r>
            <a:r>
              <a:rPr lang="ru-RU" altLang="ru-RU" sz="1400" dirty="0">
                <a:solidFill>
                  <a:srgbClr val="000000"/>
                </a:solidFill>
                <a:latin typeface="STIXMathJax_Main"/>
              </a:rPr>
              <a:t>√</a:t>
            </a:r>
            <a:r>
              <a:rPr lang="ru-RU" altLang="ru-RU" sz="1300" dirty="0">
                <a:solidFill>
                  <a:srgbClr val="000000"/>
                </a:solidFill>
                <a:latin typeface="Georgia" panose="02040502050405020303" pitchFamily="18" charset="0"/>
              </a:rPr>
              <a:t>n</a:t>
            </a:r>
            <a:r>
              <a:rPr lang="ru-RU" altLang="ru-RU" sz="800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b="1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>
                <a:solidFill>
                  <a:srgbClr val="000000"/>
                </a:solidFill>
                <a:latin typeface="STIXMathJax_Normal-italic"/>
              </a:rPr>
              <a:t>𝑤</a:t>
            </a:r>
            <a:r>
              <a:rPr lang="ru-RU" altLang="ru-RU" sz="1000" dirty="0" smtClean="0">
                <a:solidFill>
                  <a:srgbClr val="000000"/>
                </a:solidFill>
                <a:latin typeface="STIXMathJax_Variants"/>
              </a:rPr>
              <a:t>′</a:t>
            </a:r>
            <a:r>
              <a:rPr lang="en-US" altLang="ru-RU" sz="1000" dirty="0" smtClean="0">
                <a:solidFill>
                  <a:srgbClr val="000000"/>
                </a:solidFill>
                <a:latin typeface="STIXMathJax_Variants"/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equation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need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follows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function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be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sensitive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very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large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input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values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This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kill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gradient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,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slow-down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learning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,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cause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stop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altogether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Since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average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value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dot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product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grows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embedding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dimension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k,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helps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scale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dot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product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back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little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stop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inputs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function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from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growing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large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67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Example </a:t>
            </a:r>
            <a:r>
              <a:rPr lang="en-US" sz="2000" dirty="0"/>
              <a:t>of Temporal-convolution - self attention (query-key-value) network for multivariate time series classification.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1609897"/>
            <a:ext cx="7191375" cy="43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b="1" dirty="0">
                <a:solidFill>
                  <a:srgbClr val="000000"/>
                </a:solidFill>
              </a:rPr>
              <a:t>Multi-</a:t>
            </a:r>
            <a:r>
              <a:rPr lang="ru-RU" altLang="ru-RU" sz="2000" b="1" dirty="0" err="1">
                <a:solidFill>
                  <a:srgbClr val="000000"/>
                </a:solidFill>
              </a:rPr>
              <a:t>head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attention</a:t>
            </a:r>
            <a:endParaRPr lang="ru-RU" altLang="ru-RU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discriminative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power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self-attention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increased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ensembling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Ensembling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implemented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combining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several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self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layers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parallel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we'll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index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𝑟),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different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weights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matrix</a:t>
            </a:r>
            <a:r>
              <a:rPr lang="ru-RU" altLang="ru-RU" sz="2000" dirty="0">
                <a:solidFill>
                  <a:srgbClr val="000000"/>
                </a:solidFill>
              </a:rPr>
              <a:t> 𝑊𝑟𝑞,𝑊𝑟𝑘,</a:t>
            </a:r>
            <a:r>
              <a:rPr lang="ru-RU" altLang="ru-RU" sz="2000" dirty="0" smtClean="0">
                <a:solidFill>
                  <a:srgbClr val="000000"/>
                </a:solidFill>
              </a:rPr>
              <a:t>𝑊𝑟𝑣.</a:t>
            </a:r>
            <a:r>
              <a:rPr lang="ru-RU" altLang="ru-RU" sz="2000" dirty="0">
                <a:solidFill>
                  <a:srgbClr val="000000"/>
                </a:solidFill>
              </a:rPr>
              <a:t/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These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called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heads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𝑥𝑖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head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produces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different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output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𝑦𝑟𝑖.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concatenate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these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through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linear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transformation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reduce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dimension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back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𝑛.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i="1" dirty="0" err="1">
                <a:solidFill>
                  <a:srgbClr val="000000"/>
                </a:solidFill>
              </a:rPr>
              <a:t>Note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Actually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distinguished</a:t>
            </a:r>
            <a:r>
              <a:rPr lang="ru-RU" altLang="ru-RU" sz="2000" dirty="0">
                <a:solidFill>
                  <a:srgbClr val="000000"/>
                </a:solidFill>
              </a:rPr>
              <a:t>:</a:t>
            </a:r>
          </a:p>
          <a:p>
            <a:pPr marL="1371600" lvl="3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Narrow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multi-head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self-attention</a:t>
            </a:r>
            <a:r>
              <a:rPr lang="ru-RU" altLang="ru-RU" sz="2000" dirty="0">
                <a:solidFill>
                  <a:srgbClr val="000000"/>
                </a:solidFill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</a:rPr>
              <a:t>cut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into</a:t>
            </a:r>
            <a:r>
              <a:rPr lang="ru-RU" altLang="ru-RU" sz="2000" dirty="0">
                <a:solidFill>
                  <a:srgbClr val="000000"/>
                </a:solidFill>
              </a:rPr>
              <a:t> 𝑟r </a:t>
            </a:r>
            <a:r>
              <a:rPr lang="ru-RU" altLang="ru-RU" sz="2000" dirty="0" err="1">
                <a:solidFill>
                  <a:srgbClr val="000000"/>
                </a:solidFill>
              </a:rPr>
              <a:t>parts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if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has</a:t>
            </a:r>
            <a:r>
              <a:rPr lang="ru-RU" altLang="ru-RU" sz="2000" dirty="0">
                <a:solidFill>
                  <a:srgbClr val="000000"/>
                </a:solidFill>
              </a:rPr>
              <a:t> 256 </a:t>
            </a:r>
            <a:r>
              <a:rPr lang="ru-RU" altLang="ru-RU" sz="2000" dirty="0" err="1">
                <a:solidFill>
                  <a:srgbClr val="000000"/>
                </a:solidFill>
              </a:rPr>
              <a:t>dimensions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8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heads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into</a:t>
            </a:r>
            <a:r>
              <a:rPr lang="ru-RU" altLang="ru-RU" sz="2000" dirty="0">
                <a:solidFill>
                  <a:srgbClr val="000000"/>
                </a:solidFill>
              </a:rPr>
              <a:t> 8 </a:t>
            </a:r>
            <a:r>
              <a:rPr lang="ru-RU" altLang="ru-RU" sz="2000" dirty="0" err="1">
                <a:solidFill>
                  <a:srgbClr val="000000"/>
                </a:solidFill>
              </a:rPr>
              <a:t>chunks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32 </a:t>
            </a:r>
            <a:r>
              <a:rPr lang="ru-RU" altLang="ru-RU" sz="2000" dirty="0" err="1">
                <a:solidFill>
                  <a:srgbClr val="000000"/>
                </a:solidFill>
              </a:rPr>
              <a:t>dimensions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  <a:p>
            <a:pPr marL="1371600" lvl="3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wide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multi-head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self-attention</a:t>
            </a:r>
            <a:r>
              <a:rPr lang="ru-RU" altLang="ru-RU" sz="2000" dirty="0">
                <a:solidFill>
                  <a:srgbClr val="000000"/>
                </a:solidFill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</a:rPr>
              <a:t>produce</a:t>
            </a:r>
            <a:r>
              <a:rPr lang="ru-RU" altLang="ru-RU" sz="2000" dirty="0">
                <a:solidFill>
                  <a:srgbClr val="000000"/>
                </a:solidFill>
              </a:rPr>
              <a:t> 𝑟r </a:t>
            </a:r>
            <a:r>
              <a:rPr lang="ru-RU" altLang="ru-RU" sz="2000" dirty="0" err="1">
                <a:solidFill>
                  <a:srgbClr val="000000"/>
                </a:solidFill>
              </a:rPr>
              <a:t>matrices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whole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size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256 </a:t>
            </a:r>
            <a:r>
              <a:rPr lang="ru-RU" altLang="ru-RU" sz="2000" dirty="0" err="1">
                <a:solidFill>
                  <a:srgbClr val="000000"/>
                </a:solidFill>
              </a:rPr>
              <a:t>dim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produce</a:t>
            </a:r>
            <a:r>
              <a:rPr lang="ru-RU" altLang="ru-RU" sz="2000" dirty="0">
                <a:solidFill>
                  <a:srgbClr val="000000"/>
                </a:solidFill>
              </a:rPr>
              <a:t> 8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heads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256×256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dim</a:t>
            </a:r>
            <a:r>
              <a:rPr lang="ru-RU" altLang="ru-RU" sz="2000" dirty="0">
                <a:solidFill>
                  <a:srgbClr val="000000"/>
                </a:solidFill>
              </a:rPr>
              <a:t>. -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way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produce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better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result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memory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54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In the Multi-head self-attention context vector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can be given as:</a:t>
                </a:r>
                <a:endParaRPr lang="ru-RU" sz="2000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where:   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is the weights matrix of each head impact.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Example </a:t>
                </a:r>
                <a:r>
                  <a:rPr lang="en-US" sz="2000" dirty="0"/>
                  <a:t>of multi-head attention simple network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24" y="3028950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en-US" sz="2000" dirty="0" smtClean="0"/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Masked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Attention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drawback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simple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self-attention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that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attended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by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influence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forward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and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previous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inputs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each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output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That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lead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violations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causality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requirements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For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avoiding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this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weights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matrix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have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transformed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casual-form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(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i.e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triangle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matrix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).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Such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operation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performed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by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multiplication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with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corresponding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matrix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mask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Masking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self-attention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allow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use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autoregressive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model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analogue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case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masking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attention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given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as</a:t>
                </a:r>
                <a:endParaRPr lang="ru-RU" altLang="ru-RU" sz="2000" dirty="0" smtClean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𝑀𝑄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1" dirty="0" err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is masking matrix - upper triangle, in the following form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 we use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sz="2000" dirty="0"/>
                  <a:t> since we want these elements to be zero after the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.</a:t>
                </a:r>
                <a:endParaRPr 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515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0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llustration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masked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i="1" dirty="0" err="1">
                <a:solidFill>
                  <a:srgbClr val="000000"/>
                </a:solidFill>
                <a:latin typeface="Georgia" panose="02040502050405020303" pitchFamily="18" charset="0"/>
              </a:rPr>
              <a:t>Note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Masking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self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ensure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attend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precede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them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Note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multiplication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symbol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slightly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misleading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actually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set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masked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white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squares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600" dirty="0" smtClean="0">
                <a:solidFill>
                  <a:srgbClr val="000000"/>
                </a:solidFill>
                <a:latin typeface="STIXMathJax_Main"/>
              </a:rPr>
              <a:t>−∞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r>
              <a:rPr lang="ru-RU" altLang="ru-RU" sz="2000" dirty="0" smtClean="0"/>
              <a:t> 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7" y="1909172"/>
            <a:ext cx="5486400" cy="19812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201700" y="3484373"/>
            <a:ext cx="4135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a several approach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multi-head masked self-attention.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/>
            </a:r>
            <a:br>
              <a:rPr lang="en-US" dirty="0">
                <a:solidFill>
                  <a:srgbClr val="000000"/>
                </a:solidFill>
                <a:latin typeface="Helvetica Neue"/>
              </a:rPr>
            </a:br>
            <a:endParaRPr lang="ru-RU" dirty="0"/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296831"/>
            <a:ext cx="5618666" cy="2165416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92365" y="399567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memory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compressed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case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 err="1" smtClean="0">
                <a:solidFill>
                  <a:srgbClr val="000000"/>
                </a:solidFill>
                <a:latin typeface="STIXMathJax_Main"/>
              </a:rPr>
              <a:t>conv</a:t>
            </a:r>
            <a:r>
              <a:rPr lang="ru-RU" altLang="ru-RU" sz="8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-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mean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>
                <a:solidFill>
                  <a:srgbClr val="000000"/>
                </a:solidFill>
                <a:latin typeface="STIXMathJax_Main"/>
              </a:rPr>
              <a:t>1</a:t>
            </a:r>
            <a:r>
              <a:rPr lang="ru-RU" altLang="ru-RU" sz="1400" dirty="0">
                <a:solidFill>
                  <a:srgbClr val="000000"/>
                </a:solidFill>
                <a:latin typeface="STIXMathJax_Normal-italic"/>
              </a:rPr>
              <a:t>𝑥</a:t>
            </a:r>
            <a:r>
              <a:rPr lang="ru-RU" altLang="ru-RU" sz="1400" dirty="0" smtClean="0">
                <a:solidFill>
                  <a:srgbClr val="000000"/>
                </a:solidFill>
                <a:latin typeface="STIXMathJax_Main"/>
              </a:rPr>
              <a:t>1conv</a:t>
            </a:r>
            <a:r>
              <a:rPr lang="ru-RU" altLang="ru-RU" sz="8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reduce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number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self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like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denoising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-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you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drop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empty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features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decoder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self-attention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you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processing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all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together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local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here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you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process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from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each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sliding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window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position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separately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merge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results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As </a:t>
            </a:r>
            <a:r>
              <a:rPr lang="en-US" sz="2000" dirty="0"/>
              <a:t>usual the multi-head attention is used in the content of the so-called </a:t>
            </a:r>
            <a:r>
              <a:rPr lang="en-US" sz="2000" b="1" dirty="0"/>
              <a:t>Transformer block</a:t>
            </a:r>
            <a:r>
              <a:rPr lang="en-US" sz="2000" dirty="0"/>
              <a:t>.</a:t>
            </a:r>
          </a:p>
          <a:p>
            <a:r>
              <a:rPr lang="en-US" sz="2000" dirty="0"/>
              <a:t>Transformer block consists of a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self attention layer,</a:t>
            </a:r>
          </a:p>
          <a:p>
            <a:pPr lvl="1"/>
            <a:r>
              <a:rPr lang="en-US" sz="2000" dirty="0"/>
              <a:t>layer normalization,</a:t>
            </a:r>
          </a:p>
          <a:p>
            <a:pPr lvl="1"/>
            <a:r>
              <a:rPr lang="en-US" sz="2000" dirty="0"/>
              <a:t>a feed forward layer (a single MLP applied independently to each vector),</a:t>
            </a:r>
          </a:p>
          <a:p>
            <a:pPr lvl="1"/>
            <a:r>
              <a:rPr lang="en-US" sz="2000" dirty="0"/>
              <a:t>and another layer normalization.</a:t>
            </a:r>
          </a:p>
          <a:p>
            <a:pPr lvl="1"/>
            <a:r>
              <a:rPr lang="en-US" sz="2000" dirty="0"/>
              <a:t>Residual connections are added around both, before the normalization.</a:t>
            </a:r>
          </a:p>
          <a:p>
            <a:r>
              <a:rPr lang="en-US" sz="2000" i="1" dirty="0" smtClean="0"/>
              <a:t>Note</a:t>
            </a:r>
            <a:endParaRPr lang="ru-RU" sz="2000" i="1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order of the various components is not set in stone; </a:t>
            </a:r>
            <a:endParaRPr lang="ru-RU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important thing is to combine self-attention with a local feedforward, and to add normalization and residual connections.</a:t>
            </a:r>
          </a:p>
          <a:p>
            <a:r>
              <a:rPr lang="en-US" sz="2000" dirty="0"/>
              <a:t>in transformer you may have </a:t>
            </a:r>
            <a:r>
              <a:rPr lang="en-US" sz="2000" dirty="0" err="1"/>
              <a:t>multihead</a:t>
            </a:r>
            <a:r>
              <a:rPr lang="en-US" sz="2000" dirty="0"/>
              <a:t> self attention and each MLP will work with different head.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u="sng" dirty="0"/>
              <a:t>The architecture of transform block contains no recurrence - it is the Full-connected architecture in the original idea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379537"/>
            <a:ext cx="6715125" cy="3057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07975" y="4932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Please note that classical implementation of the transformer use layer normalization instead of batch normalization</a:t>
            </a:r>
            <a:endParaRPr lang="ru-RU" dirty="0"/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r="49746"/>
          <a:stretch/>
        </p:blipFill>
        <p:spPr>
          <a:xfrm>
            <a:off x="6188365" y="4851583"/>
            <a:ext cx="245081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dirty="0"/>
              <a:t>The architecture of transform blocks in stack.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1346926"/>
            <a:ext cx="9148559" cy="45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DL time series approaches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most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universal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Deep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time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series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analysis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 smtClean="0">
                <a:solidFill>
                  <a:srgbClr val="000000"/>
                </a:solidFill>
              </a:rPr>
              <a:t>Many-to-Many</a:t>
            </a:r>
            <a:r>
              <a:rPr lang="en-US" altLang="ru-RU" sz="2000" u="sng" dirty="0" smtClean="0">
                <a:solidFill>
                  <a:srgbClr val="000000"/>
                </a:solidFill>
              </a:rPr>
              <a:t/>
            </a:r>
            <a:br>
              <a:rPr lang="en-US" altLang="ru-RU" sz="2000" u="sng" dirty="0" smtClean="0">
                <a:solidFill>
                  <a:srgbClr val="000000"/>
                </a:solidFill>
              </a:rPr>
            </a:br>
            <a:r>
              <a:rPr lang="ru-RU" altLang="ru-RU" sz="2000" dirty="0" smtClean="0">
                <a:solidFill>
                  <a:srgbClr val="000000"/>
                </a:solidFill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>
                <a:solidFill>
                  <a:srgbClr val="000000"/>
                </a:solidFill>
              </a:rPr>
              <a:t>Sequence2Sequence, Seq2Seq</a:t>
            </a:r>
            <a:r>
              <a:rPr lang="ru-RU" altLang="ru-RU" sz="2000" dirty="0" smtClean="0">
                <a:solidFill>
                  <a:srgbClr val="000000"/>
                </a:solidFill>
              </a:rPr>
              <a:t>).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smtClean="0">
                <a:solidFill>
                  <a:srgbClr val="000000"/>
                </a:solidFill>
              </a:rPr>
              <a:t>Seq2Seq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u="sng" dirty="0" err="1">
                <a:solidFill>
                  <a:srgbClr val="000000"/>
                </a:solidFill>
              </a:rPr>
              <a:t>can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be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interpreted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encoder-decoder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model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.</a:t>
            </a:r>
            <a:endParaRPr lang="en-US" altLang="ru-RU" sz="2000" u="sng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summarise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i.e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</a:rPr>
              <a:t>targets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observed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priori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known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),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decoder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make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new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predictions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classification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estimation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51061"/>
          <a:stretch/>
        </p:blipFill>
        <p:spPr>
          <a:xfrm>
            <a:off x="589986" y="2628335"/>
            <a:ext cx="5584960" cy="33109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9793"/>
          <a:stretch/>
        </p:blipFill>
        <p:spPr>
          <a:xfrm>
            <a:off x="6397463" y="2423334"/>
            <a:ext cx="5443717" cy="33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Transformer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with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drawback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simple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transformer</a:t>
            </a:r>
            <a:r>
              <a:rPr lang="ru-RU" altLang="ru-RU" sz="2000" dirty="0">
                <a:solidFill>
                  <a:srgbClr val="000000"/>
                </a:solidFill>
              </a:rPr>
              <a:t> (FC) </a:t>
            </a:r>
            <a:r>
              <a:rPr lang="ru-RU" altLang="ru-RU" sz="2000" dirty="0" err="1">
                <a:solidFill>
                  <a:srgbClr val="000000"/>
                </a:solidFill>
              </a:rPr>
              <a:t>implementation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can-not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distiguish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possible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solution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sense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order</a:t>
            </a:r>
            <a:r>
              <a:rPr lang="ru-RU" altLang="ru-RU" sz="2000" dirty="0">
                <a:solidFill>
                  <a:srgbClr val="000000"/>
                </a:solidFill>
              </a:rPr>
              <a:t> - </a:t>
            </a:r>
            <a:r>
              <a:rPr lang="ru-RU" altLang="ru-RU" sz="2000" dirty="0" err="1">
                <a:solidFill>
                  <a:srgbClr val="000000"/>
                </a:solidFill>
              </a:rPr>
              <a:t>add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piece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about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position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sample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"</a:t>
            </a:r>
            <a:r>
              <a:rPr lang="ru-RU" altLang="ru-RU" sz="2000" dirty="0" err="1">
                <a:solidFill>
                  <a:srgbClr val="000000"/>
                </a:solidFill>
              </a:rPr>
              <a:t>piece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", 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b="1" dirty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incorporate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about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order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position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included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transformer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architecture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performed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mapping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steps</a:t>
            </a:r>
            <a:r>
              <a:rPr lang="ru-RU" altLang="ru-RU" sz="2000" dirty="0">
                <a:solidFill>
                  <a:srgbClr val="000000"/>
                </a:solidFill>
              </a:rPr>
              <a:t> 𝑡:𝑡+</a:t>
            </a:r>
            <a:r>
              <a:rPr lang="ru-RU" altLang="ru-RU" sz="2000" dirty="0" smtClean="0">
                <a:solidFill>
                  <a:srgbClr val="000000"/>
                </a:solidFill>
              </a:rPr>
              <a:t>𝜏</a:t>
            </a:r>
            <a:r>
              <a:rPr lang="en-US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values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lookup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table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allowing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obtain</a:t>
            </a:r>
            <a:r>
              <a:rPr lang="ru-RU" altLang="ru-RU" sz="2000" dirty="0">
                <a:solidFill>
                  <a:srgbClr val="000000"/>
                </a:solidFill>
              </a:rPr>
              <a:t> d-</a:t>
            </a:r>
            <a:r>
              <a:rPr lang="ru-RU" altLang="ru-RU" sz="2000" dirty="0" err="1">
                <a:solidFill>
                  <a:srgbClr val="000000"/>
                </a:solidFill>
              </a:rPr>
              <a:t>dimensional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code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carried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during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evaluation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:</a:t>
            </a:r>
            <a:endParaRPr lang="ru-RU" altLang="ru-RU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randomized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fixed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learned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learned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fixed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original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proposition</a:t>
            </a:r>
            <a:r>
              <a:rPr lang="ru-RU" altLang="ru-RU" sz="2000" dirty="0">
                <a:solidFill>
                  <a:srgbClr val="000000"/>
                </a:solidFill>
              </a:rPr>
              <a:t>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33" y="4635782"/>
            <a:ext cx="40386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</p:spPr>
            <p:txBody>
              <a:bodyPr>
                <a:noAutofit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u="sng" dirty="0" smtClean="0"/>
                  <a:t>The </a:t>
                </a:r>
                <a:r>
                  <a:rPr lang="en-US" sz="2000" u="sng" dirty="0"/>
                  <a:t>originally proposed representation of the position </a:t>
                </a:r>
                <a:r>
                  <a:rPr lang="en-US" sz="2000" u="sng" dirty="0" smtClean="0"/>
                  <a:t/>
                </a:r>
                <a:br>
                  <a:rPr lang="en-US" sz="2000" u="sng" dirty="0" smtClean="0"/>
                </a:br>
                <a:r>
                  <a:rPr lang="en-US" sz="2000" u="sng" dirty="0" smtClean="0"/>
                  <a:t>encoding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endParaRPr lang="ru-RU" sz="2000" dirty="0"/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31" y="3973239"/>
            <a:ext cx="5970395" cy="2884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Example of the 128-dimensional positional encoding for a sequence with the maximum length of 50.  Each row represents the embedding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  <a:blipFill>
                <a:blip r:embed="rId4"/>
                <a:stretch>
                  <a:fillRect l="-1170" t="-2538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78" y="184666"/>
            <a:ext cx="3501544" cy="39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u="sng" dirty="0">
                <a:solidFill>
                  <a:srgbClr val="000000"/>
                </a:solidFill>
              </a:rPr>
              <a:t>As it is shown above</a:t>
            </a:r>
            <a:r>
              <a:rPr lang="en-US" sz="2000" dirty="0">
                <a:solidFill>
                  <a:srgbClr val="000000"/>
                </a:solidFill>
              </a:rPr>
              <a:t> The time series transformer based feature extraction consists of the Input embedding performed of full-1-d </a:t>
            </a:r>
            <a:r>
              <a:rPr lang="en-US" sz="2000" dirty="0" err="1">
                <a:solidFill>
                  <a:srgbClr val="000000"/>
                </a:solidFill>
              </a:rPr>
              <a:t>conv</a:t>
            </a:r>
            <a:r>
              <a:rPr lang="en-US" sz="2000" dirty="0">
                <a:solidFill>
                  <a:srgbClr val="000000"/>
                </a:solidFill>
              </a:rPr>
              <a:t> network and position encoder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reason why position encoding is add (instead of </a:t>
            </a:r>
            <a:r>
              <a:rPr lang="en-US" sz="2000" dirty="0" err="1">
                <a:solidFill>
                  <a:srgbClr val="000000"/>
                </a:solidFill>
              </a:rPr>
              <a:t>concatination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000000"/>
                </a:solidFill>
              </a:rPr>
              <a:t>is due to the high dimensionality of the input (N feature maps - feature </a:t>
            </a:r>
            <a:r>
              <a:rPr lang="en-US" sz="2000" dirty="0" err="1">
                <a:solidFill>
                  <a:srgbClr val="000000"/>
                </a:solidFill>
              </a:rPr>
              <a:t>embeddings</a:t>
            </a:r>
            <a:r>
              <a:rPr lang="en-US" sz="2000" dirty="0" smtClean="0">
                <a:solidFill>
                  <a:srgbClr val="000000"/>
                </a:solidFill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u="sng" dirty="0" smtClean="0">
                <a:solidFill>
                  <a:srgbClr val="000000"/>
                </a:solidFill>
              </a:rPr>
              <a:t>By </a:t>
            </a:r>
            <a:r>
              <a:rPr lang="en-US" sz="2000" b="1" u="sng" dirty="0">
                <a:solidFill>
                  <a:srgbClr val="000000"/>
                </a:solidFill>
              </a:rPr>
              <a:t>add position encoding matrix you get features approximately </a:t>
            </a:r>
            <a:r>
              <a:rPr lang="en-US" sz="2000" b="1" u="sng" dirty="0" err="1">
                <a:solidFill>
                  <a:srgbClr val="000000"/>
                </a:solidFill>
              </a:rPr>
              <a:t>orthogonality.This</a:t>
            </a:r>
            <a:r>
              <a:rPr lang="en-US" sz="2000" b="1" u="sng" dirty="0">
                <a:solidFill>
                  <a:srgbClr val="000000"/>
                </a:solidFill>
              </a:rPr>
              <a:t> is meaning full in </a:t>
            </a:r>
            <a:r>
              <a:rPr lang="en-US" sz="2000" b="1" u="sng" dirty="0" err="1">
                <a:solidFill>
                  <a:srgbClr val="000000"/>
                </a:solidFill>
              </a:rPr>
              <a:t>multihead</a:t>
            </a:r>
            <a:r>
              <a:rPr lang="en-US" sz="2000" b="1" u="sng" dirty="0">
                <a:solidFill>
                  <a:srgbClr val="000000"/>
                </a:solidFill>
              </a:rPr>
              <a:t> </a:t>
            </a:r>
            <a:r>
              <a:rPr lang="en-US" sz="2000" b="1" u="sng" dirty="0" smtClean="0">
                <a:solidFill>
                  <a:srgbClr val="000000"/>
                </a:solidFill>
              </a:rPr>
              <a:t>attention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u="sng" dirty="0" smtClean="0">
                <a:solidFill>
                  <a:srgbClr val="000000"/>
                </a:solidFill>
              </a:rPr>
              <a:t>Position </a:t>
            </a:r>
            <a:r>
              <a:rPr lang="en-US" sz="2000" b="1" u="sng" dirty="0">
                <a:solidFill>
                  <a:srgbClr val="000000"/>
                </a:solidFill>
              </a:rPr>
              <a:t>Encoding add just small pies of inferences to the data (like noises) - it is expect to have no effect on the resulted accuracy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561693" y="45794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multi-head attention network for the time-series classification</a:t>
            </a:r>
            <a:endParaRPr lang="ru-RU" dirty="0"/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5225810"/>
            <a:ext cx="8190593" cy="15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Note. </a:t>
            </a:r>
            <a:r>
              <a:rPr lang="en-US" sz="2000" dirty="0">
                <a:solidFill>
                  <a:srgbClr val="000000"/>
                </a:solidFill>
              </a:rPr>
              <a:t>The transformer block have to be distinguished from the </a:t>
            </a:r>
            <a:r>
              <a:rPr lang="en-US" sz="2000" b="1" dirty="0">
                <a:solidFill>
                  <a:srgbClr val="000000"/>
                </a:solidFill>
              </a:rPr>
              <a:t>transformer encoder-decoder model </a:t>
            </a:r>
            <a:r>
              <a:rPr lang="en-US" sz="2000" dirty="0">
                <a:solidFill>
                  <a:srgbClr val="000000"/>
                </a:solidFill>
              </a:rPr>
              <a:t>Example of the time series prediction transformer encoder-decoder model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2314151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63" y="2531599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403850" y="15413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i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Note.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In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the decoder-encoder attention query and key are gotten from encoder and value from decoder input.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the time series prediction stacked transformer encoder-decoder model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 smtClean="0"/>
              <a:t>Alternative Implementations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A several papers proposed to a number of attention modification for time series</a:t>
            </a:r>
            <a:br>
              <a:rPr lang="en-US" sz="2000" dirty="0"/>
            </a:br>
            <a:r>
              <a:rPr lang="en-US" sz="2000" dirty="0"/>
              <a:t>The one of the most popular is the </a:t>
            </a:r>
            <a:r>
              <a:rPr lang="en-US" sz="2000" b="1" dirty="0"/>
              <a:t>Gated linear Unit</a:t>
            </a: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96051"/>
            <a:ext cx="5962650" cy="4000500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6727825" y="1684337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The other one is the temporal-attention block</a:t>
            </a: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2007364"/>
            <a:ext cx="4976156" cy="2077059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189143" y="4083888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Squeeze-And-Excitation block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as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alternative attention</a:t>
            </a:r>
            <a:endParaRPr lang="ru-RU" dirty="0"/>
          </a:p>
        </p:txBody>
      </p:sp>
      <p:sp>
        <p:nvSpPr>
          <p:cNvPr id="30" name="AutoShape 2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274" y="4651960"/>
            <a:ext cx="4458978" cy="1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DL time series approaches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 smtClean="0">
                <a:solidFill>
                  <a:srgbClr val="000000"/>
                </a:solidFill>
              </a:rPr>
              <a:t>Note</a:t>
            </a:r>
            <a:endParaRPr lang="ru-RU" altLang="ru-RU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popular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many-to-one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could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considered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specific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en-US" altLang="ru-RU" sz="2000" dirty="0" smtClean="0">
                <a:solidFill>
                  <a:srgbClr val="000000"/>
                </a:solidFill>
              </a:rPr>
              <a:t/>
            </a:r>
            <a:br>
              <a:rPr lang="en-US" altLang="ru-RU" sz="2000" dirty="0" smtClean="0">
                <a:solidFill>
                  <a:srgbClr val="000000"/>
                </a:solidFill>
              </a:rPr>
            </a:br>
            <a:r>
              <a:rPr lang="ru-RU" altLang="ru-RU" sz="2000" dirty="0" err="1" smtClean="0">
                <a:solidFill>
                  <a:srgbClr val="000000"/>
                </a:solidFill>
              </a:rPr>
              <a:t>Many-to-Many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Example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encoder-decoder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rnn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network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Here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ℎ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denote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hidden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latency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embedding</a:t>
            </a:r>
            <a:r>
              <a:rPr lang="ru-RU" altLang="ru-RU" sz="2000" dirty="0"/>
              <a:t>) </a:t>
            </a:r>
            <a:r>
              <a:rPr lang="ru-RU" altLang="ru-RU" sz="2000" dirty="0" err="1"/>
              <a:t>space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fixed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dimension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meaning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space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feature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extraction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i.e</a:t>
            </a:r>
            <a:r>
              <a:rPr lang="ru-RU" altLang="ru-RU" sz="2000" dirty="0"/>
              <a:t>. </a:t>
            </a:r>
            <a:r>
              <a:rPr lang="ru-RU" altLang="ru-RU" sz="2000" dirty="0" err="1"/>
              <a:t>summarization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some</a:t>
            </a:r>
            <a:r>
              <a:rPr lang="ru-RU" altLang="ru-RU" sz="2000" dirty="0"/>
              <a:t> </a:t>
            </a:r>
            <a:r>
              <a:rPr lang="en-US" altLang="ru-RU" sz="2000" dirty="0" smtClean="0"/>
              <a:t/>
            </a:r>
            <a:br>
              <a:rPr lang="en-US" altLang="ru-RU" sz="2000" dirty="0" smtClean="0"/>
            </a:br>
            <a:r>
              <a:rPr lang="ru-RU" altLang="ru-RU" sz="2000" dirty="0" err="1" smtClean="0"/>
              <a:t>meaningful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information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whole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source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sequence</a:t>
            </a:r>
            <a:r>
              <a:rPr lang="ru-RU" altLang="ru-RU" sz="2000" dirty="0" smtClean="0"/>
              <a:t>).</a:t>
            </a:r>
            <a:endParaRPr lang="en-US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In general the type of encoder and decoder can be different</a:t>
            </a:r>
            <a:r>
              <a:rPr lang="en-US" sz="2000" dirty="0" smtClean="0"/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/>
              <a:t>For </a:t>
            </a:r>
            <a:r>
              <a:rPr lang="en-US" sz="2000" dirty="0"/>
              <a:t>instance, The CNN encoder and RNN decoder can be joined</a:t>
            </a:r>
            <a:r>
              <a:rPr lang="en-US" dirty="0"/>
              <a:t>.</a:t>
            </a:r>
            <a:endParaRPr lang="ru-RU" altLang="ru-RU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53" y="2672855"/>
            <a:ext cx="2704822" cy="4099686"/>
          </a:xfrm>
          <a:prstGeom prst="rect">
            <a:avLst/>
          </a:prstGeom>
        </p:spPr>
      </p:pic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91" y="3787922"/>
            <a:ext cx="65246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Fully-Connected 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Vanila</a:t>
            </a:r>
            <a:r>
              <a:rPr lang="en-US" sz="2000" b="1" dirty="0" smtClean="0"/>
              <a:t> </a:t>
            </a:r>
            <a:r>
              <a:rPr lang="en-US" sz="2000" b="1" dirty="0"/>
              <a:t>Fully-Connected network</a:t>
            </a:r>
            <a:r>
              <a:rPr lang="en-US" sz="2000" dirty="0"/>
              <a:t> </a:t>
            </a:r>
            <a:r>
              <a:rPr lang="en-US" sz="2000" dirty="0" smtClean="0"/>
              <a:t>approach </a:t>
            </a:r>
            <a:r>
              <a:rPr lang="en-US" sz="2000" dirty="0"/>
              <a:t>is not popular in the time series analysis due to the several </a:t>
            </a:r>
            <a:r>
              <a:rPr lang="en-US" sz="2000" b="1" dirty="0"/>
              <a:t>drawbacks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r>
              <a:rPr lang="en-US" sz="2000" u="sng" dirty="0" smtClean="0"/>
              <a:t>Lack </a:t>
            </a:r>
            <a:r>
              <a:rPr lang="en-US" sz="2000" u="sng" dirty="0"/>
              <a:t>of account for the connectivity between segments</a:t>
            </a:r>
            <a:r>
              <a:rPr lang="en-US" sz="2000" dirty="0"/>
              <a:t> (obtained by sliding window) - MLP networks does not use similarity and sequential behavior of sequential input data (e.g. in RNN hidden state implement "memory" of sequential segments features</a:t>
            </a:r>
            <a:r>
              <a:rPr lang="en-US" sz="2000" dirty="0" smtClean="0"/>
              <a:t>).</a:t>
            </a:r>
            <a:endParaRPr lang="ru-RU" sz="2000" dirty="0" smtClean="0"/>
          </a:p>
          <a:p>
            <a:r>
              <a:rPr lang="en-US" sz="2000" u="sng" dirty="0" smtClean="0"/>
              <a:t>Huge </a:t>
            </a:r>
            <a:r>
              <a:rPr lang="en-US" sz="2000" u="sng" dirty="0"/>
              <a:t>amount of parameters </a:t>
            </a:r>
            <a:r>
              <a:rPr lang="en-US" sz="2000" dirty="0"/>
              <a:t>(due to the lack of weights re-using like in </a:t>
            </a:r>
            <a:r>
              <a:rPr lang="en-US" sz="2000" dirty="0" err="1"/>
              <a:t>cnn</a:t>
            </a:r>
            <a:r>
              <a:rPr lang="en-US" sz="2000" dirty="0"/>
              <a:t> or </a:t>
            </a:r>
            <a:r>
              <a:rPr lang="en-US" sz="2000" dirty="0" err="1"/>
              <a:t>rnn</a:t>
            </a:r>
            <a:r>
              <a:rPr lang="en-US" sz="2000" dirty="0"/>
              <a:t>).</a:t>
            </a:r>
          </a:p>
          <a:p>
            <a:r>
              <a:rPr lang="en-US" sz="2000" i="1" dirty="0" smtClean="0"/>
              <a:t>Note</a:t>
            </a:r>
            <a:endParaRPr lang="ru-RU" sz="2000" i="1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drawback are overcome with transform architecture ( </a:t>
            </a:r>
            <a:r>
              <a:rPr lang="en-US" sz="2000" dirty="0" smtClean="0"/>
              <a:t>attention-based</a:t>
            </a:r>
            <a:r>
              <a:rPr lang="ru-RU" sz="2000" dirty="0" smtClean="0"/>
              <a:t> </a:t>
            </a:r>
            <a:r>
              <a:rPr lang="en-US" sz="2000" dirty="0" smtClean="0"/>
              <a:t>or</a:t>
            </a:r>
            <a:r>
              <a:rPr lang="ru-RU" sz="2000" dirty="0" smtClean="0"/>
              <a:t> </a:t>
            </a:r>
            <a:r>
              <a:rPr lang="en-US" sz="2000" dirty="0" smtClean="0"/>
              <a:t>mixer-based </a:t>
            </a:r>
            <a:r>
              <a:rPr lang="en-US" sz="2000" dirty="0"/>
              <a:t>architecture based on the full-connected networks).</a:t>
            </a:r>
          </a:p>
          <a:p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4" name="Picture 2" descr="Fully Connected vs Convolutional Neural Networks | by Pooja Mahajan | The  Startup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3702197"/>
            <a:ext cx="3850058" cy="26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Fully-Connected 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b="1" dirty="0"/>
              <a:t>Force-back FCN</a:t>
            </a:r>
            <a:r>
              <a:rPr lang="en-US" sz="2000" dirty="0"/>
              <a:t> approach suppose to the following and previous values to be predicted.</a:t>
            </a:r>
            <a:br>
              <a:rPr lang="en-US" sz="2000" dirty="0"/>
            </a:br>
            <a:r>
              <a:rPr lang="en-US" sz="2000" dirty="0"/>
              <a:t>For instance, backward prediction can be used to error calculation and error reduction</a:t>
            </a:r>
            <a:r>
              <a:rPr lang="en-US" sz="20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The </a:t>
            </a:r>
            <a:r>
              <a:rPr lang="en-US" sz="2000" dirty="0"/>
              <a:t>N-BEATS network propose to use stack of FCN-Force back network each of them predict result</a:t>
            </a:r>
            <a:br>
              <a:rPr lang="en-US" sz="2000" dirty="0"/>
            </a:br>
            <a:r>
              <a:rPr lang="en-US" sz="2000" dirty="0"/>
              <a:t>based on the error of the previous one</a:t>
            </a:r>
            <a:r>
              <a:rPr lang="en-US" sz="20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Example </a:t>
            </a:r>
            <a:r>
              <a:rPr lang="en-US" sz="2000" dirty="0"/>
              <a:t>of the popular </a:t>
            </a:r>
            <a:r>
              <a:rPr lang="en-US" sz="2000" b="1" dirty="0"/>
              <a:t>force-back prediction Full-connected network </a:t>
            </a:r>
            <a:r>
              <a:rPr lang="en-US" sz="2000" b="1" dirty="0" smtClean="0"/>
              <a:t>N-BEATS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The </a:t>
            </a:r>
            <a:r>
              <a:rPr lang="en-US" sz="2000" dirty="0"/>
              <a:t>idea under </a:t>
            </a:r>
            <a:r>
              <a:rPr lang="en-US" sz="2000" b="1" dirty="0"/>
              <a:t>N-BEATS</a:t>
            </a:r>
            <a:r>
              <a:rPr lang="en-US" sz="2000" dirty="0"/>
              <a:t> is to</a:t>
            </a:r>
            <a:r>
              <a:rPr lang="en-US" sz="2000" dirty="0" smtClean="0"/>
              <a:t>:</a:t>
            </a:r>
          </a:p>
          <a:p>
            <a:r>
              <a:rPr lang="en-US" sz="2000" b="1" dirty="0" smtClean="0"/>
              <a:t>1 </a:t>
            </a:r>
            <a:r>
              <a:rPr lang="en-US" sz="2000" b="1" dirty="0"/>
              <a:t>block </a:t>
            </a:r>
            <a:r>
              <a:rPr lang="en-US" sz="2000" dirty="0" smtClean="0"/>
              <a:t>– </a:t>
            </a:r>
            <a:endParaRPr lang="ru-RU" sz="2000" dirty="0" smtClean="0"/>
          </a:p>
          <a:p>
            <a:pPr lvl="1"/>
            <a:r>
              <a:rPr lang="en-US" sz="1800" dirty="0" smtClean="0"/>
              <a:t>make </a:t>
            </a:r>
            <a:r>
              <a:rPr lang="en-US" sz="1800" dirty="0"/>
              <a:t>force and back forecast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/>
              <a:t>in-sample in backward direction and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out-of-sample </a:t>
            </a:r>
            <a:r>
              <a:rPr lang="en-US" sz="1800" dirty="0"/>
              <a:t>in forward direction</a:t>
            </a:r>
            <a:r>
              <a:rPr lang="en-US" sz="1800" dirty="0" smtClean="0"/>
              <a:t>)</a:t>
            </a:r>
            <a:endParaRPr lang="ru-RU" sz="1800" dirty="0"/>
          </a:p>
          <a:p>
            <a:pPr lvl="1"/>
            <a:r>
              <a:rPr lang="en-US" sz="1800" dirty="0" smtClean="0"/>
              <a:t>calculate </a:t>
            </a:r>
            <a:r>
              <a:rPr lang="en-US" sz="1800" dirty="0"/>
              <a:t>error backward prediction.</a:t>
            </a:r>
          </a:p>
          <a:p>
            <a:r>
              <a:rPr lang="en-US" sz="2000" b="1" dirty="0"/>
              <a:t>2 block </a:t>
            </a:r>
            <a:r>
              <a:rPr lang="en-US" sz="2000" dirty="0" smtClean="0"/>
              <a:t>–</a:t>
            </a:r>
            <a:endParaRPr lang="ru-RU" sz="2000" dirty="0" smtClean="0"/>
          </a:p>
          <a:p>
            <a:pPr lvl="1"/>
            <a:r>
              <a:rPr lang="en-US" sz="1800" dirty="0" smtClean="0"/>
              <a:t> </a:t>
            </a:r>
            <a:r>
              <a:rPr lang="en-US" sz="1800" dirty="0"/>
              <a:t>make prediction of error in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force </a:t>
            </a:r>
            <a:r>
              <a:rPr lang="en-US" sz="1800" dirty="0"/>
              <a:t>and back </a:t>
            </a:r>
            <a:r>
              <a:rPr lang="en-US" sz="1800" dirty="0" smtClean="0"/>
              <a:t>direction</a:t>
            </a:r>
            <a:r>
              <a:rPr lang="ru-RU" sz="1800" dirty="0" smtClean="0"/>
              <a:t>;</a:t>
            </a:r>
          </a:p>
          <a:p>
            <a:pPr lvl="1"/>
            <a:r>
              <a:rPr lang="en-US" sz="1800" dirty="0" smtClean="0"/>
              <a:t>correct </a:t>
            </a:r>
            <a:r>
              <a:rPr lang="en-US" sz="1800" dirty="0"/>
              <a:t>forward forecast (made from block 1).</a:t>
            </a:r>
          </a:p>
          <a:p>
            <a:pPr lvl="1"/>
            <a:r>
              <a:rPr lang="en-US" sz="1800" dirty="0"/>
              <a:t>calculate error of error prediction based on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the </a:t>
            </a:r>
            <a:r>
              <a:rPr lang="en-US" sz="1800" dirty="0"/>
              <a:t>known value of in-sample forecast.</a:t>
            </a:r>
          </a:p>
          <a:p>
            <a:r>
              <a:rPr lang="en-US" sz="2000" dirty="0"/>
              <a:t>repeat stage 2 and clarify </a:t>
            </a:r>
            <a:r>
              <a:rPr lang="en-US" sz="2000" dirty="0" smtClean="0"/>
              <a:t>out-of-sample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forecast.</a:t>
            </a:r>
          </a:p>
          <a:p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335" y="2686050"/>
            <a:ext cx="5539539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FCNN non-linear </a:t>
            </a:r>
            <a:r>
              <a:rPr lang="en-US" b="1" dirty="0"/>
              <a:t>autoregressive network</a:t>
            </a:r>
            <a:r>
              <a:rPr lang="ru-RU" b="1" dirty="0" smtClean="0"/>
              <a:t>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u="sng" dirty="0"/>
              <a:t>The other FCN approach is using each predicted output (or set of outputs) as part of the input data</a:t>
            </a:r>
            <a:r>
              <a:rPr lang="en-US" sz="2000" u="sng" dirty="0" smtClean="0"/>
              <a:t>.</a:t>
            </a:r>
            <a:endParaRPr lang="ru-RU" sz="2000" u="sng" dirty="0" smtClean="0"/>
          </a:p>
          <a:p>
            <a:pPr>
              <a:spcBef>
                <a:spcPts val="0"/>
              </a:spcBef>
            </a:pPr>
            <a:r>
              <a:rPr lang="en-US" sz="2000" dirty="0" smtClean="0"/>
              <a:t>In </a:t>
            </a:r>
            <a:r>
              <a:rPr lang="en-US" sz="2000" dirty="0"/>
              <a:t>this case "pseudo-recurrent-connection" can be implemented by feed-back connection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>
              <a:spcBef>
                <a:spcPts val="0"/>
              </a:spcBef>
            </a:pPr>
            <a:r>
              <a:rPr lang="en-US" sz="2000" dirty="0" smtClean="0"/>
              <a:t>These </a:t>
            </a:r>
            <a:r>
              <a:rPr lang="en-US" sz="2000" dirty="0"/>
              <a:t>networks embody the idea of nonlinear autoregressive model (or </a:t>
            </a:r>
            <a:r>
              <a:rPr lang="en-US" sz="2000" b="1" dirty="0"/>
              <a:t>non-linear autoregressive network, NAR</a:t>
            </a:r>
            <a:r>
              <a:rPr lang="en-US" sz="2000" dirty="0"/>
              <a:t>), where weights are the autoregressive parameters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>
              <a:spcBef>
                <a:spcPts val="0"/>
              </a:spcBef>
            </a:pPr>
            <a:r>
              <a:rPr lang="en-US" sz="2000" dirty="0" smtClean="0"/>
              <a:t>Example </a:t>
            </a:r>
            <a:r>
              <a:rPr lang="en-US" sz="2000" dirty="0"/>
              <a:t>of non-linear autoregressive network.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26" y="3671956"/>
            <a:ext cx="6176988" cy="28289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2486025"/>
            <a:ext cx="3911600" cy="335374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067175" y="2033596"/>
            <a:ext cx="73914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If in non-linear </a:t>
            </a:r>
            <a:r>
              <a:rPr lang="en-US" sz="2000" dirty="0" err="1"/>
              <a:t>autoregression</a:t>
            </a:r>
            <a:r>
              <a:rPr lang="en-US" sz="2000" dirty="0"/>
              <a:t> beside of re-using predictions as inputs the other data are using the approach can be called non-linear autoregressive with exogenous factors (NARX) network</a:t>
            </a:r>
            <a:r>
              <a:rPr lang="en-US" sz="2000" dirty="0" smtClean="0"/>
              <a:t>.</a:t>
            </a:r>
          </a:p>
          <a:p>
            <a:r>
              <a:rPr lang="en-US" dirty="0"/>
              <a:t>NAR and NARX approaches are not popular up-today , due to low robustness to output problems (outliers, gradient explosion and </a:t>
            </a:r>
            <a:r>
              <a:rPr lang="en-US" dirty="0" err="1"/>
              <a:t>e.t.c</a:t>
            </a:r>
            <a:r>
              <a:rPr lang="en-US" dirty="0"/>
              <a:t>.).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12775" y="60257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Example of non-linear autoregressive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exogenous </a:t>
            </a:r>
            <a:r>
              <a:rPr lang="en-US" dirty="0"/>
              <a:t>factors (NARX) network.</a:t>
            </a:r>
          </a:p>
        </p:txBody>
      </p:sp>
    </p:spTree>
    <p:extLst>
      <p:ext uri="{BB962C8B-B14F-4D97-AF65-F5344CB8AC3E}">
        <p14:creationId xmlns:p14="http://schemas.microsoft.com/office/powerpoint/2010/main" val="128284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0227EDD323469A458BCF109D73A34D4D" ma:contentTypeVersion="3" ma:contentTypeDescription="Создание документа." ma:contentTypeScope="" ma:versionID="58cbce47c970aba0a66ca3c6dc70d2a8">
  <xsd:schema xmlns:xsd="http://www.w3.org/2001/XMLSchema" xmlns:xs="http://www.w3.org/2001/XMLSchema" xmlns:p="http://schemas.microsoft.com/office/2006/metadata/properties" xmlns:ns2="c5498d76-9dcf-4136-af53-16e3a19294e3" targetNamespace="http://schemas.microsoft.com/office/2006/metadata/properties" ma:root="true" ma:fieldsID="062a2697e6c41fb245469e80a412754d" ns2:_="">
    <xsd:import namespace="c5498d76-9dcf-4136-af53-16e3a19294e3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98d76-9dcf-4136-af53-16e3a19294e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9A9385-48EA-4DDE-B929-287FD2B57B10}"/>
</file>

<file path=customXml/itemProps2.xml><?xml version="1.0" encoding="utf-8"?>
<ds:datastoreItem xmlns:ds="http://schemas.openxmlformats.org/officeDocument/2006/customXml" ds:itemID="{F124A065-2B0C-4A56-BB72-AA5A2145819E}"/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1816</Words>
  <Application>Microsoft Office PowerPoint</Application>
  <PresentationFormat>Широкоэкранный</PresentationFormat>
  <Paragraphs>350</Paragraphs>
  <Slides>54</Slides>
  <Notes>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8" baseType="lpstr">
      <vt:lpstr>Arial</vt:lpstr>
      <vt:lpstr>Calibri</vt:lpstr>
      <vt:lpstr>Calibri Light</vt:lpstr>
      <vt:lpstr>Cambria</vt:lpstr>
      <vt:lpstr>Cambria Math</vt:lpstr>
      <vt:lpstr>Georgia</vt:lpstr>
      <vt:lpstr>Georgia</vt:lpstr>
      <vt:lpstr>Helvetica Neue</vt:lpstr>
      <vt:lpstr>STIXMathJax_Main</vt:lpstr>
      <vt:lpstr>STIXMathJax_Normal-italic</vt:lpstr>
      <vt:lpstr>STIXMathJax_Symbols</vt:lpstr>
      <vt:lpstr>STIXMathJax_Variants</vt:lpstr>
      <vt:lpstr>Times New Roman</vt:lpstr>
      <vt:lpstr>Тема Office</vt:lpstr>
      <vt:lpstr>Specificity Deep learning in  Time Series Analysis</vt:lpstr>
      <vt:lpstr>Traditional Machine Learning vs deep neural network</vt:lpstr>
      <vt:lpstr>Traditional Machine Learning vs deep neural network</vt:lpstr>
      <vt:lpstr>DL time series approaches</vt:lpstr>
      <vt:lpstr>DL time series approaches</vt:lpstr>
      <vt:lpstr>DL time series approaches</vt:lpstr>
      <vt:lpstr>Fully-Connected network</vt:lpstr>
      <vt:lpstr>Fully-Connected network</vt:lpstr>
      <vt:lpstr>FCNN non-linear autoregressive network (NAR)</vt:lpstr>
      <vt:lpstr>Recurrent neural networks</vt:lpstr>
      <vt:lpstr>Recurrent neural networks</vt:lpstr>
      <vt:lpstr>Recurrent neural networks. </vt:lpstr>
      <vt:lpstr>Recurrent neural networks. Examples</vt:lpstr>
      <vt:lpstr>Recurrent neural networks. Examples</vt:lpstr>
      <vt:lpstr>Recurrent neural networks. Examples</vt:lpstr>
      <vt:lpstr>Recurrent neural networks. Examples</vt:lpstr>
      <vt:lpstr>RNN. Autoregression recurrent learning</vt:lpstr>
      <vt:lpstr>RNN. Deep AR</vt:lpstr>
      <vt:lpstr>RNN. Deep AR</vt:lpstr>
      <vt:lpstr>RNN. Deep AR</vt:lpstr>
      <vt:lpstr>RNN. Deep AR</vt:lpstr>
      <vt:lpstr>RNN. Deep AR</vt:lpstr>
      <vt:lpstr>1-d convolution neural network</vt:lpstr>
      <vt:lpstr>Example</vt:lpstr>
      <vt:lpstr>1-d convolution neural network</vt:lpstr>
      <vt:lpstr>1-d convolution neural network</vt:lpstr>
      <vt:lpstr>1-d convolution neural network</vt:lpstr>
      <vt:lpstr>1-d convolution neural network. 1d ResNet</vt:lpstr>
      <vt:lpstr>1-d convolution neural network. InceptionTime network</vt:lpstr>
      <vt:lpstr>1-d convolution neural network.  Example with feature selection</vt:lpstr>
      <vt:lpstr>1-d convolution neural network. Dilated Convolutions</vt:lpstr>
      <vt:lpstr>1-d convolution neural network. Dilated Convolutions</vt:lpstr>
      <vt:lpstr>1-d CNN. Deep-temporal convolution network (deepTCN).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Example of Temporal-convolution - self attention</vt:lpstr>
      <vt:lpstr>Attention Example of Temporal-convolution - self attention</vt:lpstr>
      <vt:lpstr>Attention Example of Temporal-convolution - self attention</vt:lpstr>
      <vt:lpstr>Attention Example of Temporal-convolution - self attention</vt:lpstr>
      <vt:lpstr>Attention Example of Temporal-convolution - self attention</vt:lpstr>
      <vt:lpstr>Attention The transformer block</vt:lpstr>
      <vt:lpstr>Attention The transformer block</vt:lpstr>
      <vt:lpstr>Attention The transformer block</vt:lpstr>
      <vt:lpstr>Attention The transformer block</vt:lpstr>
      <vt:lpstr>Attention The transformer block</vt:lpstr>
      <vt:lpstr>Attention The transformer block</vt:lpstr>
      <vt:lpstr>Attention The transformer block</vt:lpstr>
      <vt:lpstr>Attention Alternative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158</cp:revision>
  <dcterms:created xsi:type="dcterms:W3CDTF">2021-11-21T16:45:21Z</dcterms:created>
  <dcterms:modified xsi:type="dcterms:W3CDTF">2023-04-26T14:54:03Z</dcterms:modified>
</cp:coreProperties>
</file>